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49"/>
  </p:notesMasterIdLst>
  <p:handoutMasterIdLst>
    <p:handoutMasterId r:id="rId50"/>
  </p:handoutMasterIdLst>
  <p:sldIdLst>
    <p:sldId id="288" r:id="rId3"/>
    <p:sldId id="387" r:id="rId4"/>
    <p:sldId id="371" r:id="rId5"/>
    <p:sldId id="393" r:id="rId6"/>
    <p:sldId id="357" r:id="rId7"/>
    <p:sldId id="382" r:id="rId8"/>
    <p:sldId id="383" r:id="rId9"/>
    <p:sldId id="384" r:id="rId10"/>
    <p:sldId id="330" r:id="rId11"/>
    <p:sldId id="372" r:id="rId12"/>
    <p:sldId id="394" r:id="rId13"/>
    <p:sldId id="395" r:id="rId14"/>
    <p:sldId id="386" r:id="rId15"/>
    <p:sldId id="396" r:id="rId16"/>
    <p:sldId id="388" r:id="rId17"/>
    <p:sldId id="389" r:id="rId18"/>
    <p:sldId id="390" r:id="rId19"/>
    <p:sldId id="391" r:id="rId20"/>
    <p:sldId id="356" r:id="rId21"/>
    <p:sldId id="355" r:id="rId22"/>
    <p:sldId id="307" r:id="rId23"/>
    <p:sldId id="358" r:id="rId24"/>
    <p:sldId id="377" r:id="rId25"/>
    <p:sldId id="335" r:id="rId26"/>
    <p:sldId id="353" r:id="rId27"/>
    <p:sldId id="354" r:id="rId28"/>
    <p:sldId id="341" r:id="rId29"/>
    <p:sldId id="378" r:id="rId30"/>
    <p:sldId id="376" r:id="rId31"/>
    <p:sldId id="392" r:id="rId32"/>
    <p:sldId id="374" r:id="rId33"/>
    <p:sldId id="373" r:id="rId34"/>
    <p:sldId id="375" r:id="rId35"/>
    <p:sldId id="305" r:id="rId36"/>
    <p:sldId id="304" r:id="rId37"/>
    <p:sldId id="300" r:id="rId38"/>
    <p:sldId id="303" r:id="rId39"/>
    <p:sldId id="306" r:id="rId40"/>
    <p:sldId id="279" r:id="rId41"/>
    <p:sldId id="280" r:id="rId42"/>
    <p:sldId id="301" r:id="rId43"/>
    <p:sldId id="297" r:id="rId44"/>
    <p:sldId id="294" r:id="rId45"/>
    <p:sldId id="295" r:id="rId46"/>
    <p:sldId id="298" r:id="rId47"/>
    <p:sldId id="285" r:id="rId48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B2D4"/>
    <a:srgbClr val="B2B2B2"/>
    <a:srgbClr val="C9C9C9"/>
    <a:srgbClr val="91B7C1"/>
    <a:srgbClr val="262A31"/>
    <a:srgbClr val="FF5451"/>
    <a:srgbClr val="969696"/>
    <a:srgbClr val="4D4D4D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8" autoAdjust="0"/>
    <p:restoredTop sz="77651"/>
  </p:normalViewPr>
  <p:slideViewPr>
    <p:cSldViewPr snapToGrid="0" snapToObjects="1" showGuides="1">
      <p:cViewPr varScale="1">
        <p:scale>
          <a:sx n="149" d="100"/>
          <a:sy n="149" d="100"/>
        </p:scale>
        <p:origin x="672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23.09.23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23.09.23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4286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867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50247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05225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clarification of project environment: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- already talked about in the beginning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Support from Bosch.io:	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contact to Eclipse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	- Developer meeting with presentation of Plugin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Project Management tool suggestions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team model canvas to get started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SCRUM as framework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communication of required skills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required skills were partly communicated by max and </a:t>
            </a:r>
            <a:r>
              <a:rPr lang="en-US" sz="1800" i="0" u="none" strike="noStrike" dirty="0" err="1">
                <a:solidFill>
                  <a:srgbClr val="374151"/>
                </a:solidFill>
                <a:effectLst/>
                <a:latin typeface="Söhne"/>
              </a:rPr>
              <a:t>johannes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81619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clarification of project environment: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- already talked about in the beginning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Support from Bosch.io:	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contact to Eclipse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	- Developer meeting with presentation of Plugin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Project Management tool suggestions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team model canvas to get started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SCRUM as framework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communication of required skills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required skills were partly communicated by max and </a:t>
            </a:r>
            <a:r>
              <a:rPr lang="en-US" sz="1800" i="0" u="none" strike="noStrike" dirty="0" err="1">
                <a:solidFill>
                  <a:srgbClr val="374151"/>
                </a:solidFill>
                <a:effectLst/>
                <a:latin typeface="Söhne"/>
              </a:rPr>
              <a:t>johannes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70051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WHAT WE KEPT – WHY DID WE KEEP THEM?</a:t>
            </a:r>
          </a:p>
          <a:p>
            <a:r>
              <a:rPr lang="de-DE" dirty="0"/>
              <a:t>- </a:t>
            </a:r>
            <a:r>
              <a:rPr lang="en-US" dirty="0"/>
              <a:t>clear meeting schedule with clear goals for each meeting  -&gt; more efficient time usage</a:t>
            </a:r>
            <a:endParaRPr lang="de-DE" dirty="0"/>
          </a:p>
          <a:p>
            <a:r>
              <a:rPr lang="de-DE" dirty="0"/>
              <a:t>- </a:t>
            </a:r>
            <a:r>
              <a:rPr lang="en-US" dirty="0"/>
              <a:t>Role PO: one responsibility for providing requirements (Johannes)</a:t>
            </a:r>
          </a:p>
          <a:p>
            <a:r>
              <a:rPr lang="en-US" dirty="0"/>
              <a:t>- Backlog &amp; </a:t>
            </a:r>
            <a:r>
              <a:rPr lang="en-US" dirty="0" err="1"/>
              <a:t>SprintBL</a:t>
            </a:r>
            <a:r>
              <a:rPr lang="en-US" dirty="0"/>
              <a:t> for efficient time management:</a:t>
            </a:r>
          </a:p>
          <a:p>
            <a:r>
              <a:rPr lang="en-US" dirty="0"/>
              <a:t>	- always having enough tickets to work on -&gt; constant workload instead of peak and off times</a:t>
            </a:r>
          </a:p>
          <a:p>
            <a:r>
              <a:rPr lang="en-US" dirty="0"/>
              <a:t>	- measurable: Tickets per Sprint -&gt; better motivation / planning possible</a:t>
            </a:r>
          </a:p>
          <a:p>
            <a:r>
              <a:rPr lang="en-US" dirty="0"/>
              <a:t>… was it useful? Absolutely!</a:t>
            </a:r>
          </a:p>
          <a:p>
            <a:endParaRPr lang="en-US" dirty="0"/>
          </a:p>
          <a:p>
            <a:r>
              <a:rPr lang="en-US" dirty="0"/>
              <a:t>DEVIATION – WHY NOT USE THEM?</a:t>
            </a:r>
          </a:p>
          <a:p>
            <a:r>
              <a:rPr lang="en-US" dirty="0"/>
              <a:t>- too few people to have a separate Dev Team, SM and PO</a:t>
            </a:r>
          </a:p>
          <a:p>
            <a:r>
              <a:rPr lang="en-US" dirty="0"/>
              <a:t>- Daily would've been too much -&gt; 2 meetings per week enough</a:t>
            </a:r>
          </a:p>
          <a:p>
            <a:r>
              <a:rPr lang="en-US" dirty="0"/>
              <a:t>… did we miss them? Absolutely not!</a:t>
            </a:r>
          </a:p>
          <a:p>
            <a:endParaRPr lang="en-US" dirty="0"/>
          </a:p>
          <a:p>
            <a:r>
              <a:rPr lang="en-US" dirty="0"/>
              <a:t>ADDITIONAL REGULAR EVENTS: </a:t>
            </a:r>
            <a:r>
              <a:rPr lang="en-US" b="0" dirty="0"/>
              <a:t>Why we keep them? Usefulness? Adjustments?</a:t>
            </a:r>
          </a:p>
          <a:p>
            <a:r>
              <a:rPr lang="en-US" dirty="0"/>
              <a:t>- pair programming: getting better solutions in shorter time, super useful also for motivation</a:t>
            </a:r>
          </a:p>
          <a:p>
            <a:r>
              <a:rPr lang="en-US" dirty="0"/>
              <a:t>- presentation on Mondays: for updates and to practice, we </a:t>
            </a:r>
            <a:r>
              <a:rPr lang="en-US" dirty="0" err="1"/>
              <a:t>didnt</a:t>
            </a:r>
            <a:r>
              <a:rPr lang="en-US" dirty="0"/>
              <a:t> attend anymore when we did not have to present anything</a:t>
            </a:r>
          </a:p>
          <a:p>
            <a:r>
              <a:rPr lang="en-US" dirty="0"/>
              <a:t>- preparations: to get everyone one the same page before meetings</a:t>
            </a:r>
          </a:p>
          <a:p>
            <a:endParaRPr lang="en-US" dirty="0"/>
          </a:p>
          <a:p>
            <a:r>
              <a:rPr lang="en-US" dirty="0"/>
              <a:t>SPECIAL EVENTS: </a:t>
            </a:r>
          </a:p>
          <a:p>
            <a:r>
              <a:rPr lang="en-US" dirty="0"/>
              <a:t>- presentation for eclipse </a:t>
            </a:r>
            <a:r>
              <a:rPr lang="en-US" dirty="0" err="1"/>
              <a:t>devs</a:t>
            </a:r>
            <a:r>
              <a:rPr lang="en-US" dirty="0"/>
              <a:t>: presenting our plugin to the people that are going to use it – not so helpful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8049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… in </a:t>
            </a:r>
            <a:r>
              <a:rPr lang="de-DE" b="1" dirty="0" err="1"/>
              <a:t>group</a:t>
            </a:r>
            <a:r>
              <a:rPr lang="de-DE" b="1" dirty="0"/>
              <a:t>:</a:t>
            </a:r>
          </a:p>
          <a:p>
            <a:r>
              <a:rPr lang="de-DE" b="1" dirty="0"/>
              <a:t>- </a:t>
            </a:r>
            <a:r>
              <a:rPr lang="en-US" dirty="0"/>
              <a:t>very friendly</a:t>
            </a:r>
            <a:r>
              <a:rPr lang="de-DE" b="1" dirty="0"/>
              <a:t>, </a:t>
            </a:r>
            <a:r>
              <a:rPr lang="en-US" dirty="0"/>
              <a:t>trustworthy</a:t>
            </a:r>
            <a:r>
              <a:rPr lang="de-DE" b="1" dirty="0"/>
              <a:t>, </a:t>
            </a:r>
            <a:r>
              <a:rPr lang="en-US" dirty="0"/>
              <a:t>reliable</a:t>
            </a:r>
            <a:r>
              <a:rPr lang="de-DE" b="1" dirty="0"/>
              <a:t>, </a:t>
            </a:r>
            <a:r>
              <a:rPr lang="en-US" dirty="0"/>
              <a:t>reasonable</a:t>
            </a:r>
            <a:r>
              <a:rPr lang="de-DE" b="1" dirty="0"/>
              <a:t>, </a:t>
            </a:r>
            <a:r>
              <a:rPr lang="en-US" dirty="0"/>
              <a:t>open minded</a:t>
            </a:r>
            <a:r>
              <a:rPr lang="de-DE" b="1" dirty="0"/>
              <a:t>, </a:t>
            </a:r>
            <a:r>
              <a:rPr lang="en-US" dirty="0"/>
              <a:t>thriving</a:t>
            </a:r>
          </a:p>
          <a:p>
            <a:endParaRPr lang="en-US" b="1" dirty="0"/>
          </a:p>
          <a:p>
            <a:r>
              <a:rPr lang="en-US" b="1" dirty="0"/>
              <a:t>direct: Johannes &amp; Max:</a:t>
            </a:r>
          </a:p>
          <a:p>
            <a:r>
              <a:rPr lang="en-US" b="0" dirty="0"/>
              <a:t>- </a:t>
            </a:r>
            <a:r>
              <a:rPr lang="en-US" dirty="0"/>
              <a:t>friendly, knowledgeable, supportive</a:t>
            </a:r>
            <a:endParaRPr lang="en-US" b="0" dirty="0"/>
          </a:p>
          <a:p>
            <a:r>
              <a:rPr lang="de-DE" b="1" dirty="0" err="1"/>
              <a:t>indirect</a:t>
            </a:r>
            <a:r>
              <a:rPr lang="de-DE" b="1" dirty="0"/>
              <a:t>: </a:t>
            </a:r>
            <a:r>
              <a:rPr lang="de-DE" b="1" dirty="0" err="1"/>
              <a:t>few</a:t>
            </a:r>
            <a:r>
              <a:rPr lang="de-DE" b="1" dirty="0"/>
              <a:t> </a:t>
            </a:r>
            <a:r>
              <a:rPr lang="de-DE" b="1" dirty="0" err="1"/>
              <a:t>devs</a:t>
            </a:r>
            <a:r>
              <a:rPr lang="de-DE" b="1" dirty="0"/>
              <a:t> </a:t>
            </a:r>
            <a:r>
              <a:rPr lang="de-DE" b="1" dirty="0" err="1"/>
              <a:t>from</a:t>
            </a:r>
            <a:r>
              <a:rPr lang="de-DE" b="1" dirty="0"/>
              <a:t> </a:t>
            </a:r>
            <a:r>
              <a:rPr lang="de-DE" b="1" dirty="0" err="1"/>
              <a:t>eclips</a:t>
            </a:r>
            <a:r>
              <a:rPr lang="en-US" b="1" dirty="0"/>
              <a:t>e</a:t>
            </a:r>
          </a:p>
          <a:p>
            <a:r>
              <a:rPr lang="en-US" b="1" dirty="0"/>
              <a:t>- </a:t>
            </a:r>
            <a:r>
              <a:rPr lang="en-US" dirty="0"/>
              <a:t>also very friendly</a:t>
            </a:r>
            <a:endParaRPr lang="en-US" b="1" dirty="0"/>
          </a:p>
          <a:p>
            <a:r>
              <a:rPr lang="en-US" b="1" dirty="0"/>
              <a:t>- </a:t>
            </a:r>
            <a:r>
              <a:rPr lang="en-US" dirty="0"/>
              <a:t>no other communication with the rest of company</a:t>
            </a:r>
            <a:endParaRPr lang="en-US" b="1" dirty="0"/>
          </a:p>
          <a:p>
            <a:endParaRPr lang="en-US" b="1" dirty="0"/>
          </a:p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47553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/>
              <a:t>Requirements</a:t>
            </a:r>
            <a:r>
              <a:rPr lang="de-DE" b="1" dirty="0"/>
              <a:t> </a:t>
            </a:r>
            <a:r>
              <a:rPr lang="de-DE" b="1" dirty="0" err="1"/>
              <a:t>elicitation</a:t>
            </a:r>
            <a:r>
              <a:rPr lang="de-DE" b="1" dirty="0"/>
              <a:t>:</a:t>
            </a:r>
          </a:p>
          <a:p>
            <a:r>
              <a:rPr lang="de-DE" b="0" dirty="0"/>
              <a:t>- </a:t>
            </a:r>
            <a:r>
              <a:rPr lang="en-US" dirty="0"/>
              <a:t>one big planning at the beginning</a:t>
            </a:r>
            <a:endParaRPr lang="de-DE" b="0" dirty="0"/>
          </a:p>
          <a:p>
            <a:r>
              <a:rPr lang="de-DE" b="0" dirty="0"/>
              <a:t>- </a:t>
            </a:r>
            <a:r>
              <a:rPr lang="en-US" dirty="0"/>
              <a:t>requirements were already quite clear</a:t>
            </a:r>
            <a:r>
              <a:rPr lang="de-DE" b="0" dirty="0"/>
              <a:t> -&gt; </a:t>
            </a:r>
            <a:r>
              <a:rPr lang="en-US" dirty="0"/>
              <a:t>good preparation from Johannes &amp; Team</a:t>
            </a:r>
            <a:endParaRPr lang="de-DE" b="0" dirty="0"/>
          </a:p>
          <a:p>
            <a:r>
              <a:rPr lang="de-DE" b="0" dirty="0"/>
              <a:t>- </a:t>
            </a:r>
            <a:r>
              <a:rPr lang="de-DE" b="0" dirty="0" err="1"/>
              <a:t>further</a:t>
            </a:r>
            <a:r>
              <a:rPr lang="de-DE" b="0" dirty="0"/>
              <a:t> </a:t>
            </a:r>
            <a:r>
              <a:rPr lang="de-DE" b="0" dirty="0" err="1"/>
              <a:t>requirements</a:t>
            </a:r>
            <a:r>
              <a:rPr lang="de-DE" b="0" dirty="0"/>
              <a:t> on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way</a:t>
            </a:r>
            <a:r>
              <a:rPr lang="de-DE" b="0" dirty="0"/>
              <a:t> -&gt; </a:t>
            </a:r>
            <a:r>
              <a:rPr lang="en-US" dirty="0"/>
              <a:t>Refinements and Sprint plannings </a:t>
            </a:r>
          </a:p>
          <a:p>
            <a:r>
              <a:rPr lang="en-US" dirty="0"/>
              <a:t>	- Johannes talked us through possible next steps</a:t>
            </a:r>
          </a:p>
          <a:p>
            <a:r>
              <a:rPr lang="en-US" dirty="0"/>
              <a:t>	- we proposed next steps which we thought had to be taken</a:t>
            </a:r>
          </a:p>
          <a:p>
            <a:r>
              <a:rPr lang="en-US" b="1" dirty="0"/>
              <a:t>documentation: </a:t>
            </a:r>
          </a:p>
          <a:p>
            <a:r>
              <a:rPr lang="en-US" b="0" dirty="0"/>
              <a:t>- </a:t>
            </a:r>
            <a:r>
              <a:rPr lang="en-US" dirty="0" err="1"/>
              <a:t>Github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41189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80147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44778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45538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IMPLEMENTATION TOOLS</a:t>
            </a:r>
          </a:p>
          <a:p>
            <a:r>
              <a:rPr lang="de-DE" dirty="0"/>
              <a:t>- Docker, CLI-Tools, </a:t>
            </a:r>
            <a:r>
              <a:rPr lang="de-DE" dirty="0" err="1"/>
              <a:t>Linter</a:t>
            </a:r>
            <a:r>
              <a:rPr lang="de-DE" dirty="0"/>
              <a:t>, </a:t>
            </a:r>
            <a:r>
              <a:rPr lang="de-DE" dirty="0" err="1"/>
              <a:t>Formatter</a:t>
            </a:r>
            <a:r>
              <a:rPr lang="de-DE" dirty="0"/>
              <a:t>,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74628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79644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03451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25284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="1" dirty="0"/>
              <a:t>CODE QUALITY: </a:t>
            </a:r>
            <a:r>
              <a:rPr lang="de-DE" dirty="0"/>
              <a:t>Language Best Practices, KISS, </a:t>
            </a: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STYLE CONVENTION: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Naming Conventions, </a:t>
            </a:r>
            <a:r>
              <a:rPr lang="de-DE" dirty="0" err="1"/>
              <a:t>Consistent</a:t>
            </a:r>
            <a:r>
              <a:rPr lang="de-DE" dirty="0"/>
              <a:t> </a:t>
            </a:r>
            <a:r>
              <a:rPr lang="de-DE" dirty="0" err="1"/>
              <a:t>Formatting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SECURITY STANDARDS: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Safe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Dependencies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and Libraries, Security Design Patterns</a:t>
            </a: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MAINTAINABILITY: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Important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because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other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contributors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must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understand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logic</a:t>
            </a:r>
            <a:br>
              <a:rPr lang="de-DE" sz="1200" i="1" dirty="0">
                <a:latin typeface="+mn-lt"/>
                <a:cs typeface="Arial" panose="020B0604020202020204" pitchFamily="34" charset="0"/>
              </a:rPr>
            </a:b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9430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26207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56956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* INCUBATING: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learned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that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some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crucial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dependencies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might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not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work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in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project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44144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0078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9683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64058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9536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35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1494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58019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07283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50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95192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70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  <p:sldLayoutId id="2147483888" r:id="rId7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Titel der Präsentation</a:t>
            </a:r>
            <a:r>
              <a:rPr lang="de-DE" sz="1200" b="1" baseline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Untertitel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Einrichtungsname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  <p:sldLayoutId id="2147483886" r:id="rId9"/>
    <p:sldLayoutId id="2147483887" r:id="rId10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eg"/><Relationship Id="rId11" Type="http://schemas.openxmlformats.org/officeDocument/2006/relationships/image" Target="../media/image34.png"/><Relationship Id="rId5" Type="http://schemas.openxmlformats.org/officeDocument/2006/relationships/image" Target="../media/image15.svg"/><Relationship Id="rId10" Type="http://schemas.openxmlformats.org/officeDocument/2006/relationships/image" Target="../media/image33.svg"/><Relationship Id="rId4" Type="http://schemas.openxmlformats.org/officeDocument/2006/relationships/image" Target="../media/image14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4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4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://www.uni-leipzig.de/service/kommunikation/medienredaktion/fotoservice.html" TargetMode="Externa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oleObject" Target="../embeddings/oleObject2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e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Plugin Development </a:t>
            </a:r>
            <a:b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Automotive App 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4" y="1606550"/>
            <a:ext cx="7332746" cy="473075"/>
          </a:xfrm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Software Engineering Project – Team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7332746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28.09.2023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Maximilian Nerlich, Carlo Pötter, Martin Hoffmann &amp; Leonardo d‘Angelico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790761-E967-3A7E-18E5-8910D2483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8" y="4348457"/>
            <a:ext cx="1688097" cy="65345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63D8241-A4DD-C291-3706-445CC94C0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77" y="4472783"/>
            <a:ext cx="1316948" cy="4281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1E707BC-0303-D530-2EB1-2187612E9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016" y="4496567"/>
            <a:ext cx="2313915" cy="3572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LEDA APP DEPLOYER (LAD)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B714B9-1A6E-BF97-72C4-226092F09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7" y="1109333"/>
            <a:ext cx="8717985" cy="337947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E809BDF-A826-3CE5-1C07-78E6EF40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496" y="1516251"/>
            <a:ext cx="1282818" cy="128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BF8A3AB-7687-476E-45D5-105BC933B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56" y="3966805"/>
            <a:ext cx="455301" cy="45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Kreis, Schwarz, Schwarzweiß, Entwurf enthält.&#10;&#10;Automatisch generierte Beschreibung">
            <a:extLst>
              <a:ext uri="{FF2B5EF4-FFF2-40B4-BE49-F238E27FC236}">
                <a16:creationId xmlns:a16="http://schemas.microsoft.com/office/drawing/2014/main" id="{33AF19BF-1E82-43AF-9312-A800D3DF3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98" y="3338854"/>
            <a:ext cx="388528" cy="378566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0" name="Grafik 9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4978DED5-0054-40D2-60A0-9C1215ECF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26" y="3885692"/>
            <a:ext cx="2839578" cy="566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41F315-FEA8-C05A-15F4-5B0B91F26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4008" y="3792389"/>
            <a:ext cx="1025622" cy="100196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702C1E9-2055-1763-0DB3-FEC417CD86C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LAD IN ACTION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5" name="Grafik 1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E9D6D5F-235F-C939-9DDF-FA7D40B5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69584"/>
            <a:ext cx="7772400" cy="2543694"/>
          </a:xfrm>
          <a:prstGeom prst="rect">
            <a:avLst/>
          </a:prstGeom>
        </p:spPr>
      </p:pic>
      <p:pic>
        <p:nvPicPr>
          <p:cNvPr id="6" name="Grafik 5" descr="Ein Bild, das Schrift, Grafiken, Logo, Symbol enthält.&#10;&#10;Automatisch generierte Beschreibung">
            <a:extLst>
              <a:ext uri="{FF2B5EF4-FFF2-40B4-BE49-F238E27FC236}">
                <a16:creationId xmlns:a16="http://schemas.microsoft.com/office/drawing/2014/main" id="{AAB93ED3-F1A3-864F-A137-0C4DFEBFF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925" y="2190553"/>
            <a:ext cx="2617275" cy="44956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41F315-FEA8-C05A-15F4-5B0B91F26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516" y="3747882"/>
            <a:ext cx="748047" cy="730791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12B1870-18F5-5BE6-7086-12282972FB9F}"/>
              </a:ext>
            </a:extLst>
          </p:cNvPr>
          <p:cNvGrpSpPr/>
          <p:nvPr/>
        </p:nvGrpSpPr>
        <p:grpSpPr>
          <a:xfrm>
            <a:off x="5840925" y="1934406"/>
            <a:ext cx="2617275" cy="865997"/>
            <a:chOff x="5840925" y="1934406"/>
            <a:chExt cx="2617275" cy="865997"/>
          </a:xfrm>
        </p:grpSpPr>
        <p:pic>
          <p:nvPicPr>
            <p:cNvPr id="11" name="Grafik 10" descr="Ein Bild, das Schrift, Grafiken, Logo, Symbol enthält.&#10;&#10;Automatisch generierte Beschreibung">
              <a:extLst>
                <a:ext uri="{FF2B5EF4-FFF2-40B4-BE49-F238E27FC236}">
                  <a16:creationId xmlns:a16="http://schemas.microsoft.com/office/drawing/2014/main" id="{8D5B73C5-8933-EB1D-CA50-22C0BE4B4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5840925" y="2142624"/>
              <a:ext cx="2617275" cy="449563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ahmen 12">
              <a:extLst>
                <a:ext uri="{FF2B5EF4-FFF2-40B4-BE49-F238E27FC236}">
                  <a16:creationId xmlns:a16="http://schemas.microsoft.com/office/drawing/2014/main" id="{149E439E-BE00-7DA2-2648-B2CB749B3DD9}"/>
                </a:ext>
              </a:extLst>
            </p:cNvPr>
            <p:cNvSpPr/>
            <p:nvPr/>
          </p:nvSpPr>
          <p:spPr>
            <a:xfrm>
              <a:off x="7107857" y="1934406"/>
              <a:ext cx="908715" cy="865997"/>
            </a:xfrm>
            <a:prstGeom prst="fram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66D3F598-3DE4-C345-CFA5-457D7D351860}"/>
              </a:ext>
            </a:extLst>
          </p:cNvPr>
          <p:cNvSpPr/>
          <p:nvPr/>
        </p:nvSpPr>
        <p:spPr>
          <a:xfrm rot="10352071">
            <a:off x="1486967" y="3387803"/>
            <a:ext cx="1444239" cy="52129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C7234D6A-1E4C-E657-6371-3785104694C0}"/>
              </a:ext>
            </a:extLst>
          </p:cNvPr>
          <p:cNvSpPr/>
          <p:nvPr/>
        </p:nvSpPr>
        <p:spPr>
          <a:xfrm rot="19910605">
            <a:off x="4986455" y="2862081"/>
            <a:ext cx="1444239" cy="52129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5F591AF9-070B-EFEC-2DAE-EAF33BAACC71}"/>
              </a:ext>
            </a:extLst>
          </p:cNvPr>
          <p:cNvGrpSpPr/>
          <p:nvPr/>
        </p:nvGrpSpPr>
        <p:grpSpPr>
          <a:xfrm>
            <a:off x="1155666" y="1569584"/>
            <a:ext cx="2999074" cy="3813947"/>
            <a:chOff x="1979462" y="1526798"/>
            <a:chExt cx="2999074" cy="3813947"/>
          </a:xfrm>
        </p:grpSpPr>
        <p:pic>
          <p:nvPicPr>
            <p:cNvPr id="20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DEABFC5F-D6F7-0ECB-17D3-C4B768D77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79462" y="1526798"/>
              <a:ext cx="2999074" cy="2691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4430F2B-4F6E-E1BD-96E2-671209BD8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6945" y="3317680"/>
              <a:ext cx="2023065" cy="2023065"/>
            </a:xfrm>
            <a:prstGeom prst="rect">
              <a:avLst/>
            </a:prstGeom>
          </p:spPr>
        </p:pic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D3177E7A-6A1A-59B4-4895-94C23DAE2B5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BB183B3C-52E0-6283-24D1-B749BFE69F15}"/>
              </a:ext>
            </a:extLst>
          </p:cNvPr>
          <p:cNvSpPr/>
          <p:nvPr/>
        </p:nvSpPr>
        <p:spPr>
          <a:xfrm rot="10250172">
            <a:off x="4348714" y="2508311"/>
            <a:ext cx="2594833" cy="521294"/>
          </a:xfrm>
          <a:prstGeom prst="rightArrow">
            <a:avLst/>
          </a:prstGeom>
          <a:solidFill>
            <a:srgbClr val="79B2D4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D5A30D72-F8F4-0D75-D558-B1217C55AFC7}"/>
              </a:ext>
            </a:extLst>
          </p:cNvPr>
          <p:cNvSpPr/>
          <p:nvPr/>
        </p:nvSpPr>
        <p:spPr>
          <a:xfrm>
            <a:off x="4978536" y="3488930"/>
            <a:ext cx="2440148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Leda </a:t>
            </a:r>
            <a:r>
              <a:rPr lang="de-DE" sz="1600" b="1" dirty="0" err="1">
                <a:solidFill>
                  <a:schemeClr val="tx1"/>
                </a:solidFill>
              </a:rPr>
              <a:t>is</a:t>
            </a:r>
            <a:r>
              <a:rPr lang="de-DE" sz="1600" b="1" dirty="0">
                <a:solidFill>
                  <a:schemeClr val="tx1"/>
                </a:solidFill>
              </a:rPr>
              <a:t> not </a:t>
            </a:r>
            <a:r>
              <a:rPr lang="de-DE" sz="1600" b="1" dirty="0" err="1">
                <a:solidFill>
                  <a:schemeClr val="tx1"/>
                </a:solidFill>
              </a:rPr>
              <a:t>running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its</a:t>
            </a:r>
            <a:r>
              <a:rPr lang="de-DE" sz="1600" b="1" dirty="0">
                <a:solidFill>
                  <a:schemeClr val="tx1"/>
                </a:solidFill>
              </a:rPr>
              <a:t> ARM64!</a:t>
            </a:r>
          </a:p>
        </p:txBody>
      </p:sp>
      <p:sp>
        <p:nvSpPr>
          <p:cNvPr id="26" name="Gewitterblitz 25">
            <a:extLst>
              <a:ext uri="{FF2B5EF4-FFF2-40B4-BE49-F238E27FC236}">
                <a16:creationId xmlns:a16="http://schemas.microsoft.com/office/drawing/2014/main" id="{19233B8B-24AD-6F2A-21EF-E3B9A538BFBF}"/>
              </a:ext>
            </a:extLst>
          </p:cNvPr>
          <p:cNvSpPr/>
          <p:nvPr/>
        </p:nvSpPr>
        <p:spPr>
          <a:xfrm rot="1200432">
            <a:off x="4816464" y="3560016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1EC6F54-5FC0-41D5-27B7-7AFBC8B562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81" y="2401650"/>
            <a:ext cx="3582399" cy="20151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2EF565FC-BF5C-2A2F-60AE-1FEABE823AAC}"/>
              </a:ext>
            </a:extLst>
          </p:cNvPr>
          <p:cNvSpPr/>
          <p:nvPr/>
        </p:nvSpPr>
        <p:spPr>
          <a:xfrm>
            <a:off x="4997832" y="3480057"/>
            <a:ext cx="2440148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Emulate</a:t>
            </a:r>
            <a:r>
              <a:rPr lang="de-DE" sz="1400" b="1" dirty="0">
                <a:solidFill>
                  <a:schemeClr val="tx1"/>
                </a:solidFill>
              </a:rPr>
              <a:t> Vehicle in Virtual </a:t>
            </a:r>
            <a:r>
              <a:rPr lang="de-DE" sz="1400" b="1" dirty="0" err="1">
                <a:solidFill>
                  <a:schemeClr val="tx1"/>
                </a:solidFill>
              </a:rPr>
              <a:t>Machine</a:t>
            </a:r>
            <a:r>
              <a:rPr lang="de-DE" sz="1400" b="1" dirty="0">
                <a:solidFill>
                  <a:schemeClr val="tx1"/>
                </a:solidFill>
              </a:rPr>
              <a:t> (QEMU)</a:t>
            </a:r>
          </a:p>
        </p:txBody>
      </p:sp>
    </p:spTree>
    <p:extLst>
      <p:ext uri="{BB962C8B-B14F-4D97-AF65-F5344CB8AC3E}">
        <p14:creationId xmlns:p14="http://schemas.microsoft.com/office/powerpoint/2010/main" val="11042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 animBg="1"/>
      <p:bldP spid="24" grpId="1" animBg="1"/>
      <p:bldP spid="25" grpId="3" animBg="1"/>
      <p:bldP spid="25" grpId="4" animBg="1"/>
      <p:bldP spid="26" grpId="0" animBg="1"/>
      <p:bldP spid="26" grpId="1" animBg="1"/>
      <p:bldP spid="28" grpId="4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3925755" y="2272333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PROJECT OUTCOME &amp; DEVIATION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491D593-4D06-AC18-7108-FD02BDC1A7A0}"/>
              </a:ext>
            </a:extLst>
          </p:cNvPr>
          <p:cNvGrpSpPr/>
          <p:nvPr/>
        </p:nvGrpSpPr>
        <p:grpSpPr>
          <a:xfrm>
            <a:off x="5851354" y="2024985"/>
            <a:ext cx="1657432" cy="2247636"/>
            <a:chOff x="6291181" y="1627503"/>
            <a:chExt cx="1657432" cy="2247636"/>
          </a:xfrm>
        </p:grpSpPr>
        <p:pic>
          <p:nvPicPr>
            <p:cNvPr id="8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412BBA4A-110A-C508-3359-93B437C95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181" y="1627503"/>
              <a:ext cx="1657432" cy="148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C964D2-0848-F903-CC97-F3440924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2126" y="2437318"/>
              <a:ext cx="1437821" cy="1437821"/>
            </a:xfrm>
            <a:prstGeom prst="rect">
              <a:avLst/>
            </a:prstGeom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369" y="2272333"/>
            <a:ext cx="1137069" cy="1137069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3244741" y="267217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5141210" y="267217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1324573" y="269155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AutoShape 2" descr="Symbol Haken OK Ja prüfen ">
            <a:extLst>
              <a:ext uri="{FF2B5EF4-FFF2-40B4-BE49-F238E27FC236}">
                <a16:creationId xmlns:a16="http://schemas.microsoft.com/office/drawing/2014/main" id="{3D77409E-5600-B761-9E50-B628DA7A50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99414" y="23427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BDFD6DD8-0820-BBDA-D44D-2B956EA88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1814" y="1572323"/>
            <a:ext cx="688516" cy="65678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F5E0C6-3541-BEE1-A64E-15F9E510E3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4893" y="1671956"/>
            <a:ext cx="662019" cy="631504"/>
          </a:xfrm>
          <a:prstGeom prst="rect">
            <a:avLst/>
          </a:prstGeom>
        </p:spPr>
      </p:pic>
      <p:pic>
        <p:nvPicPr>
          <p:cNvPr id="24" name="Grafik 23" descr="Marke Kreuz Silhouette">
            <a:extLst>
              <a:ext uri="{FF2B5EF4-FFF2-40B4-BE49-F238E27FC236}">
                <a16:creationId xmlns:a16="http://schemas.microsoft.com/office/drawing/2014/main" id="{090F94FA-28F3-B5F0-E70C-FAAD98ECE5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2096" y="1579644"/>
            <a:ext cx="768014" cy="768014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2887742-4BA7-064A-CA6F-39F5B36B1F96}"/>
              </a:ext>
            </a:extLst>
          </p:cNvPr>
          <p:cNvSpPr txBox="1"/>
          <p:nvPr/>
        </p:nvSpPr>
        <p:spPr>
          <a:xfrm>
            <a:off x="1364159" y="4045518"/>
            <a:ext cx="63219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 Deviation: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could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still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run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Tests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with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Emulatio</a:t>
            </a:r>
            <a: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  <a:t>n (QEMU)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7F1722B-BDAC-1108-57AD-F1066D56EB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3774" y="3807515"/>
            <a:ext cx="662019" cy="6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2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ORGANISATION: HOW WE MANAGE THIS PROJECT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471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1. ONBOARDING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E656E931-DC0F-7A14-AA27-5107448FF95B}"/>
              </a:ext>
            </a:extLst>
          </p:cNvPr>
          <p:cNvSpPr/>
          <p:nvPr/>
        </p:nvSpPr>
        <p:spPr>
          <a:xfrm>
            <a:off x="544368" y="3956702"/>
            <a:ext cx="3663069" cy="3369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CE3E8A74-C4ED-DB33-0B42-00A49916F1AA}"/>
              </a:ext>
            </a:extLst>
          </p:cNvPr>
          <p:cNvSpPr/>
          <p:nvPr/>
        </p:nvSpPr>
        <p:spPr>
          <a:xfrm>
            <a:off x="5606213" y="1947970"/>
            <a:ext cx="3663069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Manuel </a:t>
            </a:r>
            <a:r>
              <a:rPr lang="de-DE" sz="1600" b="1" dirty="0" err="1">
                <a:solidFill>
                  <a:schemeClr val="tx1"/>
                </a:solidFill>
              </a:rPr>
              <a:t>Configuration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on Vehicle (via SSH)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980288D6-539C-08B2-B992-3A49E5D95B70}"/>
              </a:ext>
            </a:extLst>
          </p:cNvPr>
          <p:cNvSpPr/>
          <p:nvPr/>
        </p:nvSpPr>
        <p:spPr>
          <a:xfrm>
            <a:off x="544368" y="3511919"/>
            <a:ext cx="3663069" cy="3369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947837CE-ED0A-3C9E-93D3-F41317C06C9A}"/>
              </a:ext>
            </a:extLst>
          </p:cNvPr>
          <p:cNvSpPr/>
          <p:nvPr/>
        </p:nvSpPr>
        <p:spPr>
          <a:xfrm>
            <a:off x="544368" y="3036190"/>
            <a:ext cx="3663069" cy="3369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5A962D34-9BC7-B03A-5698-1C253B3CEB5D}"/>
              </a:ext>
            </a:extLst>
          </p:cNvPr>
          <p:cNvSpPr/>
          <p:nvPr/>
        </p:nvSpPr>
        <p:spPr>
          <a:xfrm>
            <a:off x="544367" y="2536777"/>
            <a:ext cx="3663069" cy="3369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14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1. ONBOARDING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C865216-B4B9-9720-749F-AAAD9F6E6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4539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clarification of project environment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Support from Bosch.io: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contact to Eclipse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Project Management tool suggestions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communication of required skills</a:t>
            </a: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en-US" sz="1200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12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200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en-US" altLang="de-DE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092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2. DEVELOPMENT ORGANISATION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C865216-B4B9-9720-749F-AAAD9F6E6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4539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i="0" u="none" strike="noStrike" dirty="0">
                <a:solidFill>
                  <a:srgbClr val="374151"/>
                </a:solidFill>
                <a:effectLst/>
                <a:latin typeface="Söhne"/>
              </a:rPr>
              <a:t>SCRUM</a:t>
            </a: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 as template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what we kept: </a:t>
            </a:r>
          </a:p>
          <a:p>
            <a:pPr marL="1690688" lvl="3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dirty="0">
                <a:solidFill>
                  <a:srgbClr val="374151"/>
                </a:solidFill>
                <a:latin typeface="Söhne"/>
              </a:rPr>
              <a:t>roles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: PO, SM, DEV</a:t>
            </a:r>
          </a:p>
          <a:p>
            <a:pPr marL="1690688" lvl="3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i="0" u="none" strike="noStrike" dirty="0">
                <a:solidFill>
                  <a:srgbClr val="374151"/>
                </a:solidFill>
                <a:effectLst/>
                <a:latin typeface="Söhne"/>
              </a:rPr>
              <a:t>events</a:t>
            </a: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: Sprint, Planning, Refinement, Retro</a:t>
            </a:r>
          </a:p>
          <a:p>
            <a:pPr marL="1690688" lvl="3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dirty="0">
                <a:solidFill>
                  <a:srgbClr val="374151"/>
                </a:solidFill>
                <a:latin typeface="Söhne"/>
              </a:rPr>
              <a:t>artefacts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: Backlog, </a:t>
            </a:r>
            <a:r>
              <a:rPr lang="en-US" sz="1800" dirty="0" err="1">
                <a:solidFill>
                  <a:srgbClr val="374151"/>
                </a:solidFill>
                <a:latin typeface="Söhne"/>
              </a:rPr>
              <a:t>Sprintbacklog</a:t>
            </a: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deviation:</a:t>
            </a:r>
          </a:p>
          <a:p>
            <a:pPr marL="1690688" lvl="3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no clear distinction between roles</a:t>
            </a:r>
          </a:p>
          <a:p>
            <a:pPr marL="1690688" lvl="3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no daily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i="0" u="none" strike="noStrike" dirty="0">
                <a:solidFill>
                  <a:srgbClr val="374151"/>
                </a:solidFill>
                <a:effectLst/>
                <a:latin typeface="Söhne"/>
              </a:rPr>
              <a:t>additional</a:t>
            </a: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 regular events: pair programming, presentations, preparations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dirty="0">
                <a:solidFill>
                  <a:srgbClr val="374151"/>
                </a:solidFill>
                <a:latin typeface="Söhne"/>
              </a:rPr>
              <a:t>special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 events: presentation for eclipse </a:t>
            </a:r>
            <a:r>
              <a:rPr lang="en-US" sz="1800" dirty="0" err="1">
                <a:solidFill>
                  <a:srgbClr val="374151"/>
                </a:solidFill>
                <a:latin typeface="Söhne"/>
              </a:rPr>
              <a:t>devs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en-US" sz="1200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12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200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en-US" altLang="de-DE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65057A6-85DD-FBC6-B60F-7EF0B3B3787C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ADF525-A9CE-F72D-6CAA-02C0119DB3AC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616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3. INTERACTIONS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C865216-B4B9-9720-749F-AAAD9F6E6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4539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… in the group very nice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… with the rest of the company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dirty="0">
                <a:solidFill>
                  <a:srgbClr val="374151"/>
                </a:solidFill>
                <a:latin typeface="Söhne"/>
              </a:rPr>
              <a:t>direct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: Johannes &amp; Max (</a:t>
            </a:r>
            <a:r>
              <a:rPr lang="en-US" sz="1800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)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i="0" u="none" strike="noStrike" dirty="0">
                <a:solidFill>
                  <a:srgbClr val="374151"/>
                </a:solidFill>
                <a:effectLst/>
                <a:latin typeface="Söhne"/>
              </a:rPr>
              <a:t>indirect</a:t>
            </a: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few </a:t>
            </a:r>
            <a:r>
              <a:rPr lang="en-US" sz="1800" dirty="0" err="1">
                <a:solidFill>
                  <a:srgbClr val="374151"/>
                </a:solidFill>
                <a:latin typeface="Söhne"/>
              </a:rPr>
              <a:t>devs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 from Project Leda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… what </a:t>
            </a:r>
            <a:r>
              <a:rPr lang="en-US" sz="1800" b="1" dirty="0">
                <a:solidFill>
                  <a:srgbClr val="374151"/>
                </a:solidFill>
                <a:latin typeface="Söhne"/>
              </a:rPr>
              <a:t>worked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regular meetings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tech support where needed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… what </a:t>
            </a:r>
            <a:r>
              <a:rPr lang="en-US" sz="1800" b="1" i="0" u="none" strike="noStrike" dirty="0">
                <a:solidFill>
                  <a:srgbClr val="374151"/>
                </a:solidFill>
                <a:effectLst/>
                <a:latin typeface="Söhne"/>
              </a:rPr>
              <a:t>worked not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being on time to every meeting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en-US" sz="1200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12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200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en-US" altLang="de-DE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AEB494-2292-93F4-F388-E399D384B137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2313AB7-7355-5F27-34EF-6BBCDFD8C4F6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577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4. SPECIFIC ACTIVITIES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C865216-B4B9-9720-749F-AAAD9F6E6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4539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Requirements elicitation and documentation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requirements well </a:t>
            </a:r>
            <a:r>
              <a:rPr lang="en-US" sz="1800" dirty="0" err="1">
                <a:solidFill>
                  <a:srgbClr val="374151"/>
                </a:solidFill>
                <a:latin typeface="Söhne"/>
              </a:rPr>
              <a:t>preparated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 by Johannes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further requirements throughout the project </a:t>
            </a:r>
            <a:r>
              <a:rPr lang="en-US" sz="1800" dirty="0">
                <a:solidFill>
                  <a:srgbClr val="374151"/>
                </a:solidFill>
                <a:latin typeface="Söhne"/>
                <a:sym typeface="Wingdings" panose="05000000000000000000" pitchFamily="2" charset="2"/>
              </a:rPr>
              <a:t>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 agile 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Concept development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5 Epics were given by Johannes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iterative enhancements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Project status tracking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GitHub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4AB745-195C-FB79-24BB-5F0D25EC1D4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73E27AD-BCA4-9B5E-708C-37A5DFEC8A20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811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DEVELOPMENT WORKFLOW, ENVIRONMENT &amp; TYPICAL ISSUES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3DFC90F-0AC0-17DD-5996-5D0C1C6DF299}"/>
              </a:ext>
            </a:extLst>
          </p:cNvPr>
          <p:cNvSpPr txBox="1"/>
          <p:nvPr/>
        </p:nvSpPr>
        <p:spPr>
          <a:xfrm flipH="1">
            <a:off x="1187220" y="4904509"/>
            <a:ext cx="4914322" cy="12642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398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PROJECT OUTLINE: 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SETUP, GOALS &amp; OUTCOME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0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3933859" y="1217272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pic>
        <p:nvPicPr>
          <p:cNvPr id="3" name="Grafik 2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591BF524-17A0-32FD-42D3-E374F9BE3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" y="426483"/>
            <a:ext cx="7772400" cy="3997928"/>
          </a:xfrm>
          <a:prstGeom prst="rect">
            <a:avLst/>
          </a:prstGeom>
        </p:spPr>
      </p:pic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B9746A8-C0B9-225C-4E97-9B3BF2B82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21" y="1348636"/>
            <a:ext cx="2934086" cy="23077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Grafik 9" descr="Ein Bild, das Text, Schrift, Screenshot, Algebra enthält.&#10;&#10;Automatisch generierte Beschreibung">
            <a:extLst>
              <a:ext uri="{FF2B5EF4-FFF2-40B4-BE49-F238E27FC236}">
                <a16:creationId xmlns:a16="http://schemas.microsoft.com/office/drawing/2014/main" id="{232AE6F1-EEDD-8A12-BF16-47EF5A8DE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38" y="1330774"/>
            <a:ext cx="4680638" cy="18252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906C895-66BB-17F2-C15E-6557A7E5C2AE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82DC6E-5E1E-736D-F3EA-6397D01C521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43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IDEAL DEVELOPMENT WORKFLOW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1060984" y="1377273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i="1" dirty="0">
                <a:solidFill>
                  <a:schemeClr val="tx1"/>
                </a:solidFill>
              </a:rPr>
              <a:t>Write Ticket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8356F1B6-4D68-B195-8F40-8D94CC951362}"/>
              </a:ext>
            </a:extLst>
          </p:cNvPr>
          <p:cNvCxnSpPr/>
          <p:nvPr/>
        </p:nvCxnSpPr>
        <p:spPr>
          <a:xfrm>
            <a:off x="457200" y="2157984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D509ADBC-FF57-2972-5D78-B8F385CB9560}"/>
              </a:ext>
            </a:extLst>
          </p:cNvPr>
          <p:cNvCxnSpPr/>
          <p:nvPr/>
        </p:nvCxnSpPr>
        <p:spPr>
          <a:xfrm>
            <a:off x="457200" y="3649065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6B3A5FAB-EB92-1406-F7F9-B4877BBE1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4" y="2654111"/>
            <a:ext cx="468611" cy="46861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EBFF6D4-D6E2-5F0E-D45C-E475D6E36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438" y="1382204"/>
            <a:ext cx="457200" cy="457200"/>
          </a:xfrm>
          <a:prstGeom prst="rect">
            <a:avLst/>
          </a:prstGeom>
        </p:spPr>
      </p:pic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D8A23C15-A2AC-62CD-1F0F-8D2A6776212B}"/>
              </a:ext>
            </a:extLst>
          </p:cNvPr>
          <p:cNvSpPr/>
          <p:nvPr/>
        </p:nvSpPr>
        <p:spPr>
          <a:xfrm>
            <a:off x="1211537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i="1" dirty="0" err="1">
                <a:solidFill>
                  <a:schemeClr val="tx1"/>
                </a:solidFill>
              </a:rPr>
              <a:t>Sight</a:t>
            </a:r>
            <a:r>
              <a:rPr lang="de-DE" sz="1200" b="1" i="1" dirty="0">
                <a:solidFill>
                  <a:schemeClr val="tx1"/>
                </a:solidFill>
              </a:rPr>
              <a:t> Ticket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7B022669-4AEA-930B-EB0C-893282C93192}"/>
              </a:ext>
            </a:extLst>
          </p:cNvPr>
          <p:cNvSpPr/>
          <p:nvPr/>
        </p:nvSpPr>
        <p:spPr>
          <a:xfrm>
            <a:off x="2402650" y="2608196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514F1D29-71A8-3546-C8C9-56180868DE0C}"/>
              </a:ext>
            </a:extLst>
          </p:cNvPr>
          <p:cNvCxnSpPr>
            <a:stCxn id="12" idx="2"/>
            <a:endCxn id="25" idx="0"/>
          </p:cNvCxnSpPr>
          <p:nvPr/>
        </p:nvCxnSpPr>
        <p:spPr>
          <a:xfrm>
            <a:off x="1566034" y="1967875"/>
            <a:ext cx="150553" cy="63940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41C86A1-B4CB-93AB-0AF4-2B0EB086901C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221637" y="2902583"/>
            <a:ext cx="181013" cy="91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0AA46664-BA0B-31AA-BC08-9068BE3D183E}"/>
              </a:ext>
            </a:extLst>
          </p:cNvPr>
          <p:cNvSpPr/>
          <p:nvPr/>
        </p:nvSpPr>
        <p:spPr>
          <a:xfrm>
            <a:off x="3563478" y="261068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Commit &amp; push</a:t>
            </a: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B0E18E7-6DF8-E6B1-163C-16FC226BC100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>
            <a:off x="3412750" y="2903497"/>
            <a:ext cx="150728" cy="248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0" name="Grafik 39">
            <a:extLst>
              <a:ext uri="{FF2B5EF4-FFF2-40B4-BE49-F238E27FC236}">
                <a16:creationId xmlns:a16="http://schemas.microsoft.com/office/drawing/2014/main" id="{93A5B946-BDEC-02BF-47D2-D0E7B32CA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929" y="2516007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3381A43A-CAC1-32D0-C5E1-D5E447A4F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3" y="4010845"/>
            <a:ext cx="468611" cy="468611"/>
          </a:xfrm>
          <a:prstGeom prst="rect">
            <a:avLst/>
          </a:prstGeom>
        </p:spPr>
      </p:pic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40754225-1DC7-411B-61DF-3DC9D6C91862}"/>
              </a:ext>
            </a:extLst>
          </p:cNvPr>
          <p:cNvSpPr/>
          <p:nvPr/>
        </p:nvSpPr>
        <p:spPr>
          <a:xfrm>
            <a:off x="4746781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GitHub-</a:t>
            </a:r>
            <a:br>
              <a:rPr lang="de-DE" sz="1100" b="1" i="1" dirty="0">
                <a:solidFill>
                  <a:schemeClr val="tx1"/>
                </a:solidFill>
              </a:rPr>
            </a:br>
            <a:r>
              <a:rPr lang="de-DE" sz="1100" b="1" i="1" dirty="0">
                <a:solidFill>
                  <a:schemeClr val="tx1"/>
                </a:solidFill>
              </a:rPr>
              <a:t>Actions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49CBA8AE-B672-DAE0-3FFA-9F7E81493B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9169" y="2485972"/>
            <a:ext cx="266962" cy="261972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F7135057-C24E-D975-B6CC-C63504607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939" y="1264108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1161317A-F163-CE33-8CFC-20521B0740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8734" y="2456023"/>
            <a:ext cx="321869" cy="321869"/>
          </a:xfrm>
          <a:prstGeom prst="rect">
            <a:avLst/>
          </a:prstGeom>
        </p:spPr>
      </p:pic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761A8765-3EFF-DDE9-CBBF-80A9A3C8994A}"/>
              </a:ext>
            </a:extLst>
          </p:cNvPr>
          <p:cNvSpPr/>
          <p:nvPr/>
        </p:nvSpPr>
        <p:spPr>
          <a:xfrm>
            <a:off x="5930084" y="260576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Open PR</a:t>
            </a:r>
          </a:p>
        </p:txBody>
      </p:sp>
      <p:cxnSp>
        <p:nvCxnSpPr>
          <p:cNvPr id="21507" name="Gerade Verbindung 21506">
            <a:extLst>
              <a:ext uri="{FF2B5EF4-FFF2-40B4-BE49-F238E27FC236}">
                <a16:creationId xmlns:a16="http://schemas.microsoft.com/office/drawing/2014/main" id="{ABBB8197-89CB-1340-C5D1-44AA7A7673D2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4573578" y="2902583"/>
            <a:ext cx="173203" cy="340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10" name="Gerade Verbindung 21509">
            <a:extLst>
              <a:ext uri="{FF2B5EF4-FFF2-40B4-BE49-F238E27FC236}">
                <a16:creationId xmlns:a16="http://schemas.microsoft.com/office/drawing/2014/main" id="{9C99ED06-D450-702E-BBCB-55EC0108F442}"/>
              </a:ext>
            </a:extLst>
          </p:cNvPr>
          <p:cNvCxnSpPr>
            <a:cxnSpLocks/>
            <a:stCxn id="43" idx="3"/>
            <a:endCxn id="59" idx="1"/>
          </p:cNvCxnSpPr>
          <p:nvPr/>
        </p:nvCxnSpPr>
        <p:spPr>
          <a:xfrm flipV="1">
            <a:off x="5756881" y="2901065"/>
            <a:ext cx="173203" cy="151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514" name="Grafik 21513">
            <a:extLst>
              <a:ext uri="{FF2B5EF4-FFF2-40B4-BE49-F238E27FC236}">
                <a16:creationId xmlns:a16="http://schemas.microsoft.com/office/drawing/2014/main" id="{FA1DDBF0-4C4B-24AE-D722-1EE1A3644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9807" y="2511066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1515" name="Abgerundetes Rechteck 21514">
            <a:extLst>
              <a:ext uri="{FF2B5EF4-FFF2-40B4-BE49-F238E27FC236}">
                <a16:creationId xmlns:a16="http://schemas.microsoft.com/office/drawing/2014/main" id="{F9A0034C-89F4-4D04-1984-3FE78DE21DFC}"/>
              </a:ext>
            </a:extLst>
          </p:cNvPr>
          <p:cNvSpPr/>
          <p:nvPr/>
        </p:nvSpPr>
        <p:spPr>
          <a:xfrm>
            <a:off x="6316570" y="380154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21516" name="Abgerundetes Rechteck 21515">
            <a:extLst>
              <a:ext uri="{FF2B5EF4-FFF2-40B4-BE49-F238E27FC236}">
                <a16:creationId xmlns:a16="http://schemas.microsoft.com/office/drawing/2014/main" id="{E80FF8C6-18F1-1932-0C5E-D12C26A37A7B}"/>
              </a:ext>
            </a:extLst>
          </p:cNvPr>
          <p:cNvSpPr/>
          <p:nvPr/>
        </p:nvSpPr>
        <p:spPr>
          <a:xfrm>
            <a:off x="7558935" y="3804570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cxnSp>
        <p:nvCxnSpPr>
          <p:cNvPr id="21517" name="Gerade Verbindung 21516">
            <a:extLst>
              <a:ext uri="{FF2B5EF4-FFF2-40B4-BE49-F238E27FC236}">
                <a16:creationId xmlns:a16="http://schemas.microsoft.com/office/drawing/2014/main" id="{8B2C8D87-2B7F-D7F9-E42E-F97AEB2AA5BE}"/>
              </a:ext>
            </a:extLst>
          </p:cNvPr>
          <p:cNvCxnSpPr>
            <a:cxnSpLocks/>
            <a:stCxn id="59" idx="2"/>
            <a:endCxn id="21515" idx="0"/>
          </p:cNvCxnSpPr>
          <p:nvPr/>
        </p:nvCxnSpPr>
        <p:spPr>
          <a:xfrm>
            <a:off x="6435134" y="3196366"/>
            <a:ext cx="386486" cy="60517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21" name="Gerade Verbindung 21520">
            <a:extLst>
              <a:ext uri="{FF2B5EF4-FFF2-40B4-BE49-F238E27FC236}">
                <a16:creationId xmlns:a16="http://schemas.microsoft.com/office/drawing/2014/main" id="{438FFDAC-A794-F694-06F3-B01AD43A3DD4}"/>
              </a:ext>
            </a:extLst>
          </p:cNvPr>
          <p:cNvCxnSpPr>
            <a:cxnSpLocks/>
            <a:endCxn id="21516" idx="1"/>
          </p:cNvCxnSpPr>
          <p:nvPr/>
        </p:nvCxnSpPr>
        <p:spPr>
          <a:xfrm>
            <a:off x="7326670" y="4096845"/>
            <a:ext cx="232265" cy="302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523" name="Grafik 21522">
            <a:extLst>
              <a:ext uri="{FF2B5EF4-FFF2-40B4-BE49-F238E27FC236}">
                <a16:creationId xmlns:a16="http://schemas.microsoft.com/office/drawing/2014/main" id="{39420DD1-FD75-2EA4-F668-83DA35895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525" y="3696343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1524" name="Grafik 21523">
            <a:extLst>
              <a:ext uri="{FF2B5EF4-FFF2-40B4-BE49-F238E27FC236}">
                <a16:creationId xmlns:a16="http://schemas.microsoft.com/office/drawing/2014/main" id="{5A71059E-5CDA-2435-7BC7-938B5376D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9237" y="3696343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1525" name="Grafik 21524">
            <a:extLst>
              <a:ext uri="{FF2B5EF4-FFF2-40B4-BE49-F238E27FC236}">
                <a16:creationId xmlns:a16="http://schemas.microsoft.com/office/drawing/2014/main" id="{678C4F5E-6C2B-DE38-2F94-2986B5DC0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5676" y="2487007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51DB32C-2910-BFC6-7535-30F04E91347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DC64E-7810-B9BB-9130-AB5CF6E6F53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562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  <p:bldP spid="26" grpId="0" animBg="1"/>
      <p:bldP spid="33" grpId="0" animBg="1"/>
      <p:bldP spid="43" grpId="0" animBg="1"/>
      <p:bldP spid="59" grpId="0" animBg="1"/>
      <p:bldP spid="21515" grpId="0" animBg="1"/>
      <p:bldP spid="215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TYPICAL ISSUES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DEVIATION FROM OPTIMAL PROCESS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625131F-E9A4-5D08-E86F-27BC65BA21C7}"/>
              </a:ext>
            </a:extLst>
          </p:cNvPr>
          <p:cNvSpPr txBox="1"/>
          <p:nvPr/>
        </p:nvSpPr>
        <p:spPr>
          <a:xfrm>
            <a:off x="457200" y="1565996"/>
            <a:ext cx="8379562" cy="2495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Ticket Definition &amp; Communication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Ticket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vagely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precise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Long Review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PR)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Fail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Tests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CI/CD Pipelines </a:t>
            </a: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Conflicts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Fail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Tests / CI/CD Pipelines</a:t>
            </a: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Review 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Bugs on Master Branch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implementable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8FD9F638-E473-EA2F-7649-8EFE9C6E309A}"/>
              </a:ext>
            </a:extLst>
          </p:cNvPr>
          <p:cNvSpPr/>
          <p:nvPr/>
        </p:nvSpPr>
        <p:spPr>
          <a:xfrm>
            <a:off x="6518069" y="2303939"/>
            <a:ext cx="901457" cy="454645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GitHub-</a:t>
            </a:r>
            <a:br>
              <a:rPr lang="de-DE" sz="900" b="1" i="1" dirty="0">
                <a:solidFill>
                  <a:schemeClr val="tx1"/>
                </a:solidFill>
              </a:rPr>
            </a:br>
            <a:r>
              <a:rPr lang="de-DE" sz="900" b="1" i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30251CE5-AA7F-3D60-0259-F97AB6734A12}"/>
              </a:ext>
            </a:extLst>
          </p:cNvPr>
          <p:cNvSpPr/>
          <p:nvPr/>
        </p:nvSpPr>
        <p:spPr>
          <a:xfrm>
            <a:off x="4812009" y="2454765"/>
            <a:ext cx="901457" cy="473624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Write Ticket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B7B7761A-4080-2E83-703A-5FFBF164B9EE}"/>
              </a:ext>
            </a:extLst>
          </p:cNvPr>
          <p:cNvSpPr/>
          <p:nvPr/>
        </p:nvSpPr>
        <p:spPr>
          <a:xfrm>
            <a:off x="6518070" y="3260956"/>
            <a:ext cx="901457" cy="454645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D33D2112-C100-E744-1AED-E630690B26FB}"/>
              </a:ext>
            </a:extLst>
          </p:cNvPr>
          <p:cNvSpPr/>
          <p:nvPr/>
        </p:nvSpPr>
        <p:spPr>
          <a:xfrm>
            <a:off x="5014526" y="3556392"/>
            <a:ext cx="901457" cy="473624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181FD9-DA20-3A80-C399-6FD2D6F675A9}"/>
              </a:ext>
            </a:extLst>
          </p:cNvPr>
          <p:cNvSpPr/>
          <p:nvPr/>
        </p:nvSpPr>
        <p:spPr>
          <a:xfrm>
            <a:off x="5617521" y="1645732"/>
            <a:ext cx="900548" cy="473624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FE3DEB-6E04-092E-F528-2963CF9D37B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7852CEF-608B-D802-8A36-4C47786208D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36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BIGGEST CHALLENGE, HIGHLIGHT</a:t>
            </a:r>
            <a:br>
              <a:rPr lang="de-DE" sz="2800" dirty="0">
                <a:ea typeface="+mj-ea"/>
              </a:rPr>
            </a:br>
            <a:r>
              <a:rPr lang="de-DE" sz="2800" dirty="0">
                <a:ea typeface="+mj-ea"/>
              </a:rPr>
              <a:t>&amp; KEY LEARNINGS</a:t>
            </a: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199908-1A07-5F5C-0FFF-20DCFB704D9D}"/>
              </a:ext>
            </a:extLst>
          </p:cNvPr>
          <p:cNvSpPr txBox="1"/>
          <p:nvPr/>
        </p:nvSpPr>
        <p:spPr>
          <a:xfrm flipH="1">
            <a:off x="544369" y="74424"/>
            <a:ext cx="527454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C6EC7B-2F71-E460-C5C5-8C60D22BB124}"/>
              </a:ext>
            </a:extLst>
          </p:cNvPr>
          <p:cNvSpPr txBox="1"/>
          <p:nvPr/>
        </p:nvSpPr>
        <p:spPr>
          <a:xfrm flipH="1">
            <a:off x="1187220" y="4846269"/>
            <a:ext cx="4989136" cy="15799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COMPLIENCE FOR THE LEDA OPEN SOURCE CONTRIBUTION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unten 20">
            <a:extLst>
              <a:ext uri="{FF2B5EF4-FFF2-40B4-BE49-F238E27FC236}">
                <a16:creationId xmlns:a16="http://schemas.microsoft.com/office/drawing/2014/main" id="{33147F5D-79A4-3043-547E-A031F28011C2}"/>
              </a:ext>
            </a:extLst>
          </p:cNvPr>
          <p:cNvSpPr/>
          <p:nvPr/>
        </p:nvSpPr>
        <p:spPr>
          <a:xfrm rot="16200000">
            <a:off x="3233485" y="417639"/>
            <a:ext cx="1463052" cy="4981312"/>
          </a:xfrm>
          <a:prstGeom prst="downArrow">
            <a:avLst/>
          </a:prstGeom>
          <a:solidFill>
            <a:srgbClr val="D6D6D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00C202E-1E01-E497-1CBC-03D1FF5E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18" y="1377603"/>
            <a:ext cx="2209900" cy="718218"/>
          </a:xfrm>
          <a:prstGeom prst="rect">
            <a:avLst/>
          </a:prstGeom>
          <a:effectLst/>
        </p:spPr>
      </p:pic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08E57E7D-3C0F-3A77-839C-0AC63F089899}"/>
              </a:ext>
            </a:extLst>
          </p:cNvPr>
          <p:cNvSpPr/>
          <p:nvPr/>
        </p:nvSpPr>
        <p:spPr>
          <a:xfrm>
            <a:off x="2322576" y="3027304"/>
            <a:ext cx="2415078" cy="36032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0394CC8-F376-153C-B6EF-18EFA86FBFDA}"/>
              </a:ext>
            </a:extLst>
          </p:cNvPr>
          <p:cNvSpPr/>
          <p:nvPr/>
        </p:nvSpPr>
        <p:spPr>
          <a:xfrm>
            <a:off x="2322576" y="2450459"/>
            <a:ext cx="2415078" cy="32248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F17CFB7-CE36-098B-65A3-559D12F1A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168" y="2261055"/>
            <a:ext cx="1270000" cy="12700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E62FA11-B3C8-453B-44DA-172FA318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430" y="3116513"/>
            <a:ext cx="1553476" cy="1553476"/>
          </a:xfrm>
          <a:prstGeom prst="rect">
            <a:avLst/>
          </a:prstGeom>
          <a:effectLst/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B6934E3-33B5-2370-2845-197BB9DA5CA8}"/>
              </a:ext>
            </a:extLst>
          </p:cNvPr>
          <p:cNvSpPr txBox="1"/>
          <p:nvPr/>
        </p:nvSpPr>
        <p:spPr>
          <a:xfrm>
            <a:off x="1616093" y="2772944"/>
            <a:ext cx="431047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b="1" i="1" dirty="0">
                <a:latin typeface="+mn-lt"/>
                <a:cs typeface="Arial" panose="020B0604020202020204" pitchFamily="34" charset="0"/>
              </a:rPr>
              <a:t>…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become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a Repository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under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Project Leda 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6EB4F77-4979-4792-31F1-12262184A20D}"/>
              </a:ext>
            </a:extLst>
          </p:cNvPr>
          <p:cNvGrpSpPr/>
          <p:nvPr/>
        </p:nvGrpSpPr>
        <p:grpSpPr>
          <a:xfrm>
            <a:off x="537265" y="2507993"/>
            <a:ext cx="866221" cy="887404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F944C70-29C1-CF50-FF3F-99C14FE57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369E7F5D-6576-92D2-EDC2-B0F49E57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A038935F-42D8-1E4B-BF70-49F4CFCAE83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1F0A89C-905D-29DA-6C45-1A9247746BA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2B70193-8F0E-85CF-16BF-6ED1B3AECF44}"/>
              </a:ext>
            </a:extLst>
          </p:cNvPr>
          <p:cNvSpPr txBox="1"/>
          <p:nvPr/>
        </p:nvSpPr>
        <p:spPr>
          <a:xfrm flipH="1">
            <a:off x="1310544" y="4817431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33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11" grpId="0" build="allAtOnce"/>
      <p:bldP spid="11" grpId="1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3" y="1433686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Compliance: </a:t>
            </a:r>
            <a:r>
              <a:rPr lang="de-DE" sz="1600" dirty="0">
                <a:solidFill>
                  <a:schemeClr val="bg2"/>
                </a:solidFill>
              </a:rPr>
              <a:t>Source 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</a:t>
            </a:r>
            <a:r>
              <a:rPr lang="de-DE" sz="1600" dirty="0" err="1">
                <a:solidFill>
                  <a:schemeClr val="bg2"/>
                </a:solidFill>
              </a:rPr>
              <a:t>specific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project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standards</a:t>
            </a:r>
            <a:r>
              <a:rPr lang="de-DE" sz="16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795638" y="2155342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0349" y="2153620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58000" y="2153618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2993" y="2155342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3458EA3-FA66-EDBA-7C7C-8FE173327C82}"/>
              </a:ext>
            </a:extLst>
          </p:cNvPr>
          <p:cNvSpPr txBox="1"/>
          <p:nvPr/>
        </p:nvSpPr>
        <p:spPr>
          <a:xfrm>
            <a:off x="795638" y="3212801"/>
            <a:ext cx="3334182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Refactor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TS 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Clean-Code Guidelines 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42313C3-3CC4-3E7F-0149-F428DB6C43A0}"/>
              </a:ext>
            </a:extLst>
          </p:cNvPr>
          <p:cNvSpPr txBox="1"/>
          <p:nvPr/>
        </p:nvSpPr>
        <p:spPr>
          <a:xfrm>
            <a:off x="4572000" y="3212801"/>
            <a:ext cx="4572000" cy="101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OOP-Design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Principles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separate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Duties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151D623-169C-2E8A-2297-AD8C93370518}"/>
              </a:ext>
            </a:extLst>
          </p:cNvPr>
          <p:cNvSpPr txBox="1"/>
          <p:nvPr/>
        </p:nvSpPr>
        <p:spPr>
          <a:xfrm>
            <a:off x="795638" y="3582756"/>
            <a:ext cx="3654590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Formatter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&amp;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-Commit-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H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ooks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A22D7D1-8F9B-F45E-E544-66B84637E0EE}"/>
              </a:ext>
            </a:extLst>
          </p:cNvPr>
          <p:cNvSpPr txBox="1"/>
          <p:nvPr/>
        </p:nvSpPr>
        <p:spPr>
          <a:xfrm>
            <a:off x="795638" y="3952711"/>
            <a:ext cx="3355021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Weakness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Checker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9D53ABE-C090-3874-5CB9-F58E559EB53D}"/>
              </a:ext>
            </a:extLst>
          </p:cNvPr>
          <p:cNvSpPr txBox="1"/>
          <p:nvPr/>
        </p:nvSpPr>
        <p:spPr>
          <a:xfrm>
            <a:off x="4592839" y="3952711"/>
            <a:ext cx="4572000" cy="37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dirty="0" err="1">
                <a:solidFill>
                  <a:srgbClr val="C00000"/>
                </a:solidFill>
                <a:latin typeface="Arial" panose="020B0604020202020204" pitchFamily="34" charset="0"/>
              </a:rPr>
              <a:t>help</a:t>
            </a:r>
            <a:r>
              <a:rPr lang="de-DE" sz="1400" b="1" dirty="0">
                <a:solidFill>
                  <a:srgbClr val="C00000"/>
                </a:solidFill>
                <a:latin typeface="Arial" panose="020B0604020202020204" pitchFamily="34" charset="0"/>
              </a:rPr>
              <a:t>: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Get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Reviews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D12B173-6EF4-B39D-D060-E7FA0F3CF3B6}"/>
              </a:ext>
            </a:extLst>
          </p:cNvPr>
          <p:cNvSpPr txBox="1"/>
          <p:nvPr/>
        </p:nvSpPr>
        <p:spPr>
          <a:xfrm>
            <a:off x="4572000" y="3574503"/>
            <a:ext cx="4572000" cy="658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Emphasize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Code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Documentation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Readme</a:t>
            </a: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ABE7A71E-C1B1-01DA-1EAE-DBF367CFB7D1}"/>
              </a:ext>
            </a:extLst>
          </p:cNvPr>
          <p:cNvSpPr/>
          <p:nvPr/>
        </p:nvSpPr>
        <p:spPr>
          <a:xfrm>
            <a:off x="795638" y="2153618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FA9B4A3-84CE-56FC-DE4D-FA1720515AC2}"/>
              </a:ext>
            </a:extLst>
          </p:cNvPr>
          <p:cNvSpPr/>
          <p:nvPr/>
        </p:nvSpPr>
        <p:spPr>
          <a:xfrm>
            <a:off x="2802993" y="2153618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1EF617F2-0F9D-98E9-A5CA-1646D418E549}"/>
              </a:ext>
            </a:extLst>
          </p:cNvPr>
          <p:cNvSpPr/>
          <p:nvPr/>
        </p:nvSpPr>
        <p:spPr>
          <a:xfrm>
            <a:off x="4810349" y="2149597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4895FB3C-47CF-AAA4-9953-8AE7B65A84F0}"/>
              </a:ext>
            </a:extLst>
          </p:cNvPr>
          <p:cNvSpPr/>
          <p:nvPr/>
        </p:nvSpPr>
        <p:spPr>
          <a:xfrm>
            <a:off x="6858000" y="2149597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2F2224-F75A-1760-5857-14931D8E0A8A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FE42B21-230A-CE14-5671-3B3731887445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8" grpId="0"/>
      <p:bldP spid="10" grpId="0" animBg="1"/>
      <p:bldP spid="11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2" y="1430862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b="1" dirty="0" err="1">
                <a:solidFill>
                  <a:schemeClr val="bg2"/>
                </a:solidFill>
              </a:rPr>
              <a:t>Complience</a:t>
            </a:r>
            <a:r>
              <a:rPr lang="de-DE" sz="1600" b="1" dirty="0">
                <a:solidFill>
                  <a:schemeClr val="bg2"/>
                </a:solidFill>
              </a:rPr>
              <a:t>: </a:t>
            </a:r>
            <a:r>
              <a:rPr lang="de-DE" sz="1600" dirty="0">
                <a:solidFill>
                  <a:schemeClr val="bg2"/>
                </a:solidFill>
              </a:rPr>
              <a:t>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Open Source Licensing Guidelines.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802289" y="2119321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7000" y="2117599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64651" y="2117597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9644" y="2119321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AC9A97F-6515-6275-8E30-6E98B4C986A9}"/>
              </a:ext>
            </a:extLst>
          </p:cNvPr>
          <p:cNvSpPr txBox="1"/>
          <p:nvPr/>
        </p:nvSpPr>
        <p:spPr>
          <a:xfrm>
            <a:off x="802289" y="3249055"/>
            <a:ext cx="3167277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familiar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Apache 2.0 and MIT</a:t>
            </a: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481F13-C55F-9049-B260-A2A971288977}"/>
              </a:ext>
            </a:extLst>
          </p:cNvPr>
          <p:cNvSpPr txBox="1"/>
          <p:nvPr/>
        </p:nvSpPr>
        <p:spPr>
          <a:xfrm>
            <a:off x="5159959" y="3258598"/>
            <a:ext cx="2811667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Sight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Implement Project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Rules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16F51D-4BD1-3C4D-E770-68CB462760E7}"/>
              </a:ext>
            </a:extLst>
          </p:cNvPr>
          <p:cNvSpPr txBox="1"/>
          <p:nvPr/>
        </p:nvSpPr>
        <p:spPr>
          <a:xfrm>
            <a:off x="802289" y="3637907"/>
            <a:ext cx="3337452" cy="9295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Replace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/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emove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incomplient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libraries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0498A77-145D-C7ED-1516-253B73B9CEA5}"/>
              </a:ext>
            </a:extLst>
          </p:cNvPr>
          <p:cNvSpPr txBox="1"/>
          <p:nvPr/>
        </p:nvSpPr>
        <p:spPr>
          <a:xfrm>
            <a:off x="802289" y="3979984"/>
            <a:ext cx="3279744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Request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Scan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Eclipse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6CB159-7C96-8252-8570-4E91CD6B94CF}"/>
              </a:ext>
            </a:extLst>
          </p:cNvPr>
          <p:cNvSpPr txBox="1"/>
          <p:nvPr/>
        </p:nvSpPr>
        <p:spPr>
          <a:xfrm>
            <a:off x="5159959" y="3636844"/>
            <a:ext cx="3287760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elated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Leda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Projects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as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Blueprint</a:t>
            </a:r>
            <a:endParaRPr lang="de-DE" sz="1400" b="0" i="0" dirty="0">
              <a:solidFill>
                <a:srgbClr val="202122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7DDF9B-A4BE-142F-5A52-00DDE20827F5}"/>
              </a:ext>
            </a:extLst>
          </p:cNvPr>
          <p:cNvSpPr txBox="1"/>
          <p:nvPr/>
        </p:nvSpPr>
        <p:spPr>
          <a:xfrm>
            <a:off x="5159959" y="3961073"/>
            <a:ext cx="3077766" cy="6063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help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assistance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FCBD6312-32AB-EA48-4F32-AE3598E4485A}"/>
              </a:ext>
            </a:extLst>
          </p:cNvPr>
          <p:cNvSpPr/>
          <p:nvPr/>
        </p:nvSpPr>
        <p:spPr>
          <a:xfrm>
            <a:off x="802289" y="2122715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3404188-1860-20C1-BD6A-BE2455DE8810}"/>
              </a:ext>
            </a:extLst>
          </p:cNvPr>
          <p:cNvSpPr/>
          <p:nvPr/>
        </p:nvSpPr>
        <p:spPr>
          <a:xfrm>
            <a:off x="2810954" y="2124895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5F7E76F-B4C6-76C5-18C3-7E1AA6F1A21E}"/>
              </a:ext>
            </a:extLst>
          </p:cNvPr>
          <p:cNvSpPr/>
          <p:nvPr/>
        </p:nvSpPr>
        <p:spPr>
          <a:xfrm>
            <a:off x="4817000" y="2124896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84D67EF0-EE56-B13C-CAC0-F35F76A6D995}"/>
              </a:ext>
            </a:extLst>
          </p:cNvPr>
          <p:cNvSpPr/>
          <p:nvPr/>
        </p:nvSpPr>
        <p:spPr>
          <a:xfrm>
            <a:off x="6864651" y="2113839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B82C5C2-4B7E-41D7-4EF7-B866893D84F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5498A24-1721-45CB-565E-DDC5A7497FA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0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7" grpId="0"/>
      <p:bldP spid="4" grpId="0"/>
      <p:bldP spid="5" grpId="0"/>
      <p:bldP spid="6" grpId="0"/>
      <p:bldP spid="9" grpId="0" animBg="1"/>
      <p:bldP spid="10" grpId="0" animBg="1"/>
      <p:bldP spid="11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unten 1">
            <a:extLst>
              <a:ext uri="{FF2B5EF4-FFF2-40B4-BE49-F238E27FC236}">
                <a16:creationId xmlns:a16="http://schemas.microsoft.com/office/drawing/2014/main" id="{B56B69EF-075C-2A68-746E-63578A4B9BAE}"/>
              </a:ext>
            </a:extLst>
          </p:cNvPr>
          <p:cNvSpPr/>
          <p:nvPr/>
        </p:nvSpPr>
        <p:spPr>
          <a:xfrm rot="16200000">
            <a:off x="2640671" y="1217502"/>
            <a:ext cx="1463052" cy="4011117"/>
          </a:xfrm>
          <a:prstGeom prst="downArrow">
            <a:avLst/>
          </a:prstGeom>
          <a:solidFill>
            <a:srgbClr val="BADBE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BIGGEST HIGHLIGHT: WE WILL BE PART OF LEDA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… AND THE PROJECT DOES NOT END HERE FOR US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633986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FE2426-DEF5-36A5-AF16-7DF015D2E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291" y="2274507"/>
            <a:ext cx="1335550" cy="434054"/>
          </a:xfrm>
          <a:prstGeom prst="rect">
            <a:avLst/>
          </a:prstGeom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EE63E82-BBA6-1C38-3820-8165ABB39811}"/>
              </a:ext>
            </a:extLst>
          </p:cNvPr>
          <p:cNvSpPr/>
          <p:nvPr/>
        </p:nvSpPr>
        <p:spPr>
          <a:xfrm>
            <a:off x="1276396" y="3387928"/>
            <a:ext cx="1958645" cy="322486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Legal Compliance</a:t>
            </a: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1276396" y="2748001"/>
            <a:ext cx="1958645" cy="297838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Code Compliance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3C7DA0-161B-C9ED-3469-9644BF134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480" y="2925921"/>
            <a:ext cx="581437" cy="581437"/>
          </a:xfrm>
          <a:prstGeom prst="rect">
            <a:avLst/>
          </a:prstGeom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AE92B90-948C-E9AB-B93F-C0B52093B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291" y="3258303"/>
            <a:ext cx="12700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0C4398-58F1-B222-F7F0-A962A8E743B2}"/>
              </a:ext>
            </a:extLst>
          </p:cNvPr>
          <p:cNvSpPr txBox="1"/>
          <p:nvPr/>
        </p:nvSpPr>
        <p:spPr>
          <a:xfrm>
            <a:off x="5530242" y="2251716"/>
            <a:ext cx="3265317" cy="2776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SDV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Future-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proven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omain</a:t>
            </a:r>
            <a:endParaRPr lang="de-DE" sz="1600" i="0" dirty="0">
              <a:effectLst/>
              <a:latin typeface="+mn-l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We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simplify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SDV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But Plugin not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tested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ield</a:t>
            </a:r>
            <a:endParaRPr lang="de-DE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  <a:t>Further Development </a:t>
            </a:r>
            <a:r>
              <a:rPr lang="de-DE" sz="1600" b="1" dirty="0" err="1">
                <a:solidFill>
                  <a:srgbClr val="202122"/>
                </a:solidFill>
                <a:latin typeface="Arial" panose="020B0604020202020204" pitchFamily="34" charset="0"/>
              </a:rPr>
              <a:t>required</a:t>
            </a:r>
            <a:b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sym typeface="Wingdings" pitchFamily="2" charset="2"/>
              </a:rPr>
              <a:t>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We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keep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Maintaining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!</a:t>
            </a:r>
            <a:br>
              <a:rPr lang="de-DE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12FC628-6D87-4F98-7EC1-840AADD603A3}"/>
              </a:ext>
            </a:extLst>
          </p:cNvPr>
          <p:cNvGrpSpPr/>
          <p:nvPr/>
        </p:nvGrpSpPr>
        <p:grpSpPr>
          <a:xfrm>
            <a:off x="500417" y="2823010"/>
            <a:ext cx="866221" cy="887404"/>
            <a:chOff x="940532" y="3682780"/>
            <a:chExt cx="2011915" cy="2100373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29EE6D35-95DA-D1F1-B820-FC2CB09A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23" name="Grafik 22" descr="Zahnrad mit einfarbiger Füllung">
              <a:extLst>
                <a:ext uri="{FF2B5EF4-FFF2-40B4-BE49-F238E27FC236}">
                  <a16:creationId xmlns:a16="http://schemas.microsoft.com/office/drawing/2014/main" id="{DE4894BB-A621-C521-A3A5-E38B666CB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5B2C92DD-6FA8-AD01-7556-B57AC1543A8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F3D0F71-7B89-ED99-74DF-1DB65EFA059E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xfrm>
            <a:off x="457200" y="304797"/>
            <a:ext cx="8229600" cy="758827"/>
          </a:xfrm>
        </p:spPr>
        <p:txBody>
          <a:bodyPr numCol="1" anchor="b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de-DE" altLang="de-DE"/>
              <a:t>CONCLUSION: WHAT WE HAVE LEARNED</a:t>
            </a:r>
            <a:endParaRPr lang="de-DE" altLang="de-DE" cap="none"/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 anchor="b">
            <a:normAutofit/>
          </a:bodyPr>
          <a:lstStyle/>
          <a:p>
            <a:pPr marL="0" indent="0" eaLnBrk="1" hangingPunct="1"/>
            <a:r>
              <a:rPr lang="de-DE" altLang="de-DE" cap="none" dirty="0"/>
              <a:t>WE COULD ALL ENHANCE OUR SKILLSET IN THIS PROJECT</a:t>
            </a:r>
          </a:p>
        </p:txBody>
      </p:sp>
      <p:sp>
        <p:nvSpPr>
          <p:cNvPr id="26635" name="Slide Number Placeholder 5">
            <a:extLst>
              <a:ext uri="{FF2B5EF4-FFF2-40B4-BE49-F238E27FC236}">
                <a16:creationId xmlns:a16="http://schemas.microsoft.com/office/drawing/2014/main" id="{DE093D24-0D69-DEEE-DD77-EAD6642A9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 hidden="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ECD900-FA44-E1AC-25E3-09668BD5F31A}"/>
              </a:ext>
            </a:extLst>
          </p:cNvPr>
          <p:cNvSpPr txBox="1"/>
          <p:nvPr/>
        </p:nvSpPr>
        <p:spPr>
          <a:xfrm>
            <a:off x="457200" y="1682990"/>
            <a:ext cx="6200078" cy="2935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SDV-Development &amp;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(Leda Environment)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Working in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incubating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Hightech Project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Plugin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Project Management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Collaborative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on GitHub 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Projects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multiple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Parties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(University,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, Leda)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3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Team &amp; Time Management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The Open Source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Code Guidelines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3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unexpected</a:t>
            </a: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Legal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Guidlines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E143F09B-C929-2E8A-F197-AC06B56DD7CF}"/>
              </a:ext>
            </a:extLst>
          </p:cNvPr>
          <p:cNvGrpSpPr/>
          <p:nvPr/>
        </p:nvGrpSpPr>
        <p:grpSpPr>
          <a:xfrm>
            <a:off x="6132547" y="1850173"/>
            <a:ext cx="1049462" cy="901148"/>
            <a:chOff x="940532" y="3682780"/>
            <a:chExt cx="2011915" cy="2100373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95DACCB-3DCD-5220-6606-582E1028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21" name="Grafik 20" descr="Zahnrad mit einfarbiger Füllung">
              <a:extLst>
                <a:ext uri="{FF2B5EF4-FFF2-40B4-BE49-F238E27FC236}">
                  <a16:creationId xmlns:a16="http://schemas.microsoft.com/office/drawing/2014/main" id="{F3BB9142-2C39-C22A-8258-EDD9D9C30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864BE55C-4C66-F32E-BED5-C97C066AA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998" y="3090409"/>
            <a:ext cx="692559" cy="69255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753AB25-8B45-B3FE-9E87-74723AABA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8382" y="4113453"/>
            <a:ext cx="1335550" cy="43405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553D2D9-3997-5DB3-D98C-754928FEF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2547" y="3695480"/>
            <a:ext cx="12700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3D0B8B7-33DD-6434-4B4D-AE10167A897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FE2C4-3C80-4F03-9B95-33638824741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0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Struktur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474B2A-4AD7-0321-CC4B-CA7449AD8F83}"/>
              </a:ext>
            </a:extLst>
          </p:cNvPr>
          <p:cNvSpPr txBox="1"/>
          <p:nvPr/>
        </p:nvSpPr>
        <p:spPr>
          <a:xfrm>
            <a:off x="519952" y="1264023"/>
            <a:ext cx="779929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QUELLEN!!!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139DC2F-00E8-94F7-DAE2-80D5B83D674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6428CD3-62D8-71FE-199E-AFEF50A45E5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149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C8086EC-E577-539E-65CB-4E70C8554DEB}"/>
              </a:ext>
            </a:extLst>
          </p:cNvPr>
          <p:cNvGrpSpPr/>
          <p:nvPr/>
        </p:nvGrpSpPr>
        <p:grpSpPr>
          <a:xfrm>
            <a:off x="3613696" y="1829837"/>
            <a:ext cx="1916608" cy="741913"/>
            <a:chOff x="1135904" y="2571750"/>
            <a:chExt cx="1916608" cy="741913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B4DFF1D4-A7B4-48BC-D622-6F7E6C2A94AB}"/>
                </a:ext>
              </a:extLst>
            </p:cNvPr>
            <p:cNvSpPr/>
            <p:nvPr/>
          </p:nvSpPr>
          <p:spPr>
            <a:xfrm>
              <a:off x="1211536" y="2607282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2B689E4-4C99-262C-4380-6585A2852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5904" y="2571750"/>
              <a:ext cx="1916608" cy="741913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328758" y="1872525"/>
            <a:ext cx="1765344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9376" y="2863253"/>
              <a:ext cx="1541824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1049898" y="1890308"/>
            <a:ext cx="1765344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200" b="1" i="1" dirty="0">
                <a:solidFill>
                  <a:schemeClr val="tx1"/>
                </a:solidFill>
              </a:rPr>
              <a:t>SEP PROJECT TEAM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DB5F921-27C0-1CEC-75A6-038CA86BB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31" y="1887728"/>
            <a:ext cx="558563" cy="55856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4121FE7-93AF-65F6-E8EF-15B1BAA30B09}"/>
              </a:ext>
            </a:extLst>
          </p:cNvPr>
          <p:cNvCxnSpPr/>
          <p:nvPr/>
        </p:nvCxnSpPr>
        <p:spPr>
          <a:xfrm>
            <a:off x="2815242" y="2187329"/>
            <a:ext cx="874086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A0D0FD5-6A88-C261-CB50-02AFFA7274D7}"/>
              </a:ext>
            </a:extLst>
          </p:cNvPr>
          <p:cNvCxnSpPr/>
          <p:nvPr/>
        </p:nvCxnSpPr>
        <p:spPr>
          <a:xfrm>
            <a:off x="5454672" y="2200793"/>
            <a:ext cx="874086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A3B77B0-03D0-78CB-58D1-CC8E353C2235}"/>
              </a:ext>
            </a:extLst>
          </p:cNvPr>
          <p:cNvSpPr txBox="1"/>
          <p:nvPr/>
        </p:nvSpPr>
        <p:spPr>
          <a:xfrm>
            <a:off x="457200" y="3130245"/>
            <a:ext cx="92303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as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Mediator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between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Us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&amp;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Eclipse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Foundation</a:t>
            </a:r>
            <a:endParaRPr lang="de-DE" b="1" dirty="0">
              <a:solidFill>
                <a:srgbClr val="374151"/>
              </a:solidFill>
              <a:latin typeface="Söhne"/>
            </a:endParaRP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has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strategic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Open Source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Collaboration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1187450" lvl="2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We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develop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in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Context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of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Eclipse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Foundation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Role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of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Bosch.IO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: 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Mentoring, 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tech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. 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Guidance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, Project Mediation &amp; PO-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ship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 </a:t>
            </a:r>
            <a:b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</a:br>
            <a:endParaRPr lang="de-DE" b="1" dirty="0">
              <a:solidFill>
                <a:srgbClr val="C00000"/>
              </a:solidFill>
              <a:latin typeface="Söhne"/>
            </a:endParaRPr>
          </a:p>
        </p:txBody>
      </p: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1" y="3039426"/>
            <a:ext cx="8229599" cy="1523833"/>
          </a:xfrm>
          <a:prstGeom prst="borderCallout1">
            <a:avLst>
              <a:gd name="adj1" fmla="val 81"/>
              <a:gd name="adj2" fmla="val 17401"/>
              <a:gd name="adj3" fmla="val -34011"/>
              <a:gd name="adj4" fmla="val 52941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de-DE" altLang="de-DE" b="1" cap="none">
                <a:latin typeface="Arial" panose="020B0604020202020204" pitchFamily="34" charset="0"/>
                <a:cs typeface="Arial" panose="020B0604020202020204" pitchFamily="34" charset="0"/>
              </a:rPr>
              <a:t>SETUP: ROLE OF BOSCH.IO &amp; ECLIPSE FOUNDATION</a:t>
            </a:r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69581461-2069-6370-3CE2-CD09F80536A5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5400000" flipH="1" flipV="1">
            <a:off x="4563109" y="-758013"/>
            <a:ext cx="17783" cy="5278860"/>
          </a:xfrm>
          <a:prstGeom prst="bentConnector3">
            <a:avLst>
              <a:gd name="adj1" fmla="val 1385497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6" grpId="0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6" y="1584325"/>
            <a:ext cx="5925607" cy="561975"/>
          </a:xfrm>
        </p:spPr>
        <p:txBody>
          <a:bodyPr/>
          <a:lstStyle/>
          <a:p>
            <a:r>
              <a:rPr lang="de-DE" sz="2800" b="1" i="0" dirty="0">
                <a:latin typeface="+mn-lt"/>
                <a:cs typeface="Arial" panose="020B0604020202020204" pitchFamily="34" charset="0"/>
              </a:rPr>
              <a:t>Team </a:t>
            </a:r>
            <a:r>
              <a:rPr lang="de-DE" sz="2800" b="1" i="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Bosch.IO </a:t>
            </a:r>
            <a:r>
              <a:rPr lang="de-DE" sz="2800" b="1" dirty="0" err="1">
                <a:latin typeface="+mn-lt"/>
                <a:cs typeface="Arial" panose="020B0604020202020204" pitchFamily="34" charset="0"/>
              </a:rPr>
              <a:t>thanks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you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for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attention</a:t>
            </a:r>
            <a:r>
              <a:rPr lang="de-DE" dirty="0">
                <a:latin typeface="+mn-lt"/>
                <a:cs typeface="Arial" panose="020B0604020202020204" pitchFamily="34" charset="0"/>
              </a:rPr>
              <a:t>! – Q&amp;A</a:t>
            </a:r>
            <a:endParaRPr lang="de-DE" sz="28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793999"/>
            <a:ext cx="6924675" cy="2112963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Carlo Pötter, Maximilian Nerlich, </a:t>
            </a:r>
            <a:b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Martin Hoffmann &amp; Leonardo d‘Angelico</a:t>
            </a:r>
          </a:p>
          <a:p>
            <a:pPr eaLnBrk="1" hangingPunct="1"/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Business Information Systems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https://github.com/software-engineering-project-org </a:t>
            </a:r>
          </a:p>
        </p:txBody>
      </p:sp>
      <p:pic>
        <p:nvPicPr>
          <p:cNvPr id="3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FD666E6D-467F-C79D-CAB8-AC5EDE3D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0600" y="876023"/>
            <a:ext cx="2089852" cy="187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6648F75-68FC-4121-E9D1-DECD67AB5FEC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75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TRENNUNG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474B2A-4AD7-0321-CC4B-CA7449AD8F83}"/>
              </a:ext>
            </a:extLst>
          </p:cNvPr>
          <p:cNvSpPr txBox="1"/>
          <p:nvPr/>
        </p:nvSpPr>
        <p:spPr>
          <a:xfrm>
            <a:off x="4087906" y="2456329"/>
            <a:ext cx="33983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AB HIER FOLIEN HINZUFÜGEN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1A78DB-6324-E757-EB77-8A0AE4FAD32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5FFE3B-2601-6A6D-5091-CE796E8E04C6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779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b="1" dirty="0"/>
              <a:t>Project </a:t>
            </a:r>
            <a:r>
              <a:rPr lang="de-DE" b="1" dirty="0" err="1"/>
              <a:t>Operations</a:t>
            </a:r>
            <a:r>
              <a:rPr lang="de-DE" b="1" dirty="0"/>
              <a:t> &amp; Organisation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5 min ca.</a:t>
            </a: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BD81553-66EE-4EF1-3C43-9655D103BD5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488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b="1" dirty="0"/>
              <a:t>Project </a:t>
            </a:r>
            <a:r>
              <a:rPr lang="de-DE" b="1" dirty="0" err="1"/>
              <a:t>Operations</a:t>
            </a:r>
            <a:r>
              <a:rPr lang="de-DE" b="1" dirty="0"/>
              <a:t> &amp; Organisation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5 min ca.</a:t>
            </a: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0B449D-4290-1F7E-4C94-F7F6E81EF34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191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Fließtext: Schriftgröße 18pt, Zeilenabstand einfach, Schwarz</a:t>
            </a:r>
          </a:p>
          <a:p>
            <a:pPr marL="719138" lvl="1" indent="-261938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Aufzählung ab 2. Ebene: Schriftgröße 16pt,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Kopf- und Fußzeile: Schriftgröße 12pt,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Seitenzahl: Schriftgröße 9pt, Zeilenabstand einfach, Rot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Datumsangabe: Schriftgröße 16pt, Zeilenabstand einfach, Schwarz</a:t>
            </a: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9" name="Inhaltsplatzhalter 4"/>
          <p:cNvSpPr>
            <a:spLocks noGrp="1"/>
          </p:cNvSpPr>
          <p:nvPr>
            <p:ph idx="1"/>
          </p:nvPr>
        </p:nvSpPr>
        <p:spPr>
          <a:xfrm>
            <a:off x="457200" y="1617134"/>
            <a:ext cx="8401507" cy="2985558"/>
          </a:xfrm>
        </p:spPr>
        <p:txBody>
          <a:bodyPr/>
          <a:lstStyle/>
          <a:p>
            <a:pPr marL="271463" indent="-271463" defTabSz="1254125" eaLnBrk="1" hangingPunct="1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Tabellenkopf: Schriftgröße 14pt, Zeilenabstand einfach, Grau (50 % Schwarz)</a:t>
            </a:r>
          </a:p>
          <a:p>
            <a:pPr marL="271463" indent="-271463">
              <a:defRPr/>
            </a:pPr>
            <a:r>
              <a:rPr lang="de-DE"/>
              <a:t>Erste Spalte: Schriftgröße 14pt, Zeilenabstand einfach, Schwarz</a:t>
            </a:r>
          </a:p>
          <a:p>
            <a:pPr marL="271463" indent="-271463">
              <a:defRPr/>
            </a:pPr>
            <a:r>
              <a:rPr lang="de-DE"/>
              <a:t>Tabellenangaben: Schriftgröße 12pt, Zeilenabstand einfach, Schwarz</a:t>
            </a:r>
          </a:p>
          <a:p>
            <a:pPr marL="271463" indent="-271463">
              <a:defRPr/>
            </a:pPr>
            <a:r>
              <a:rPr lang="de-DE"/>
              <a:t>Rahmenlinien: 1pt Grau (50 % Schwarz) und 0,5pt Grau (50 % Schwarz)</a:t>
            </a:r>
          </a:p>
          <a:p>
            <a:pPr>
              <a:defRPr/>
            </a:pPr>
            <a:endParaRPr lang="de-DE"/>
          </a:p>
        </p:txBody>
      </p:sp>
      <p:sp>
        <p:nvSpPr>
          <p:cNvPr id="2150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7" name="Tabellenplatzhalter 8"/>
          <p:cNvGraphicFramePr>
            <a:graphicFrameLocks noGrp="1"/>
          </p:cNvGraphicFramePr>
          <p:nvPr/>
        </p:nvGraphicFramePr>
        <p:xfrm>
          <a:off x="457200" y="3211513"/>
          <a:ext cx="8147050" cy="1322420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6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35D073A-125A-4B78-844D-CA560DCE7EEE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Anwendungsbeispiel</a:t>
            </a:r>
          </a:p>
        </p:txBody>
      </p:sp>
      <p:sp>
        <p:nvSpPr>
          <p:cNvPr id="32771" name="Inhaltsplatzhalter 6"/>
          <p:cNvSpPr>
            <a:spLocks noGrp="1"/>
          </p:cNvSpPr>
          <p:nvPr>
            <p:ph idx="1"/>
          </p:nvPr>
        </p:nvSpPr>
        <p:spPr>
          <a:xfrm>
            <a:off x="457200" y="4147718"/>
            <a:ext cx="8229600" cy="551289"/>
          </a:xfrm>
        </p:spPr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Tabellenunterschrift</a:t>
            </a:r>
          </a:p>
        </p:txBody>
      </p:sp>
      <p:sp>
        <p:nvSpPr>
          <p:cNvPr id="32816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10" name="Tabellenplatzhalter 8"/>
          <p:cNvGraphicFramePr>
            <a:graphicFrameLocks noGrp="1"/>
          </p:cNvGraphicFramePr>
          <p:nvPr/>
        </p:nvGraphicFramePr>
        <p:xfrm>
          <a:off x="539750" y="1719263"/>
          <a:ext cx="8147050" cy="2343148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Farben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de-DE"/>
              <a:t>Folgende Farben können für </a:t>
            </a:r>
            <a:r>
              <a:rPr lang="de-DE" err="1"/>
              <a:t>SmartArts</a:t>
            </a:r>
            <a:r>
              <a:rPr lang="de-DE"/>
              <a:t>, </a:t>
            </a:r>
            <a:r>
              <a:rPr lang="de-DE" err="1"/>
              <a:t>Diagramme,Tabellen</a:t>
            </a:r>
            <a:r>
              <a:rPr lang="de-DE"/>
              <a:t> und Hervorhebungen verwendet werden (RGB):</a:t>
            </a:r>
          </a:p>
          <a:p>
            <a:pPr marL="271463" indent="-271463">
              <a:defRPr/>
            </a:pPr>
            <a:r>
              <a:rPr lang="de-DE"/>
              <a:t>Granat: 176 / 47 / 44</a:t>
            </a:r>
          </a:p>
          <a:p>
            <a:pPr marL="271463" indent="-271463">
              <a:defRPr/>
            </a:pPr>
            <a:r>
              <a:rPr lang="de-DE"/>
              <a:t>Karneol: 214 / 66 / 66</a:t>
            </a:r>
          </a:p>
          <a:p>
            <a:pPr marL="271463" indent="-271463">
              <a:defRPr/>
            </a:pPr>
            <a:r>
              <a:rPr lang="de-DE"/>
              <a:t>Aquamarin: 138 / 194 / 209</a:t>
            </a:r>
          </a:p>
          <a:p>
            <a:pPr marL="271463" indent="-271463">
              <a:defRPr/>
            </a:pPr>
            <a:r>
              <a:rPr lang="de-DE"/>
              <a:t>Hellgrau: 201 / 201 / 201</a:t>
            </a:r>
          </a:p>
          <a:p>
            <a:pPr marL="271463" indent="-271463">
              <a:defRPr/>
            </a:pPr>
            <a:r>
              <a:rPr lang="de-DE"/>
              <a:t>Basalt:  38 / 42 / 49</a:t>
            </a:r>
          </a:p>
          <a:p>
            <a:pPr marL="271463" indent="-271463">
              <a:defRPr/>
            </a:pPr>
            <a:endParaRPr lang="de-DE"/>
          </a:p>
          <a:p>
            <a:pPr marL="0" indent="0">
              <a:buNone/>
              <a:defRPr/>
            </a:pPr>
            <a:r>
              <a:rPr lang="de-DE"/>
              <a:t>Es können außerdem Abstufungen der Farbwerte in 20%-Schritten z. B. für Diagramme genutzt werden.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29038" y="1911821"/>
            <a:ext cx="360362" cy="2127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29038" y="2233975"/>
            <a:ext cx="360362" cy="2127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29038" y="2571693"/>
            <a:ext cx="360362" cy="21272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000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729038" y="2906844"/>
            <a:ext cx="360362" cy="2127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3729038" y="3231231"/>
            <a:ext cx="360362" cy="212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4273"/>
          <a:stretch>
            <a:fillRect/>
          </a:stretch>
        </p:blipFill>
        <p:spPr/>
      </p:pic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23555" name="Textplatzhalt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Beispiel für eine Zwischenfolie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sz="2800"/>
              <a:t>Anwendungs-beispiele</a:t>
            </a:r>
          </a:p>
        </p:txBody>
      </p:sp>
    </p:spTree>
    <p:extLst>
      <p:ext uri="{BB962C8B-B14F-4D97-AF65-F5344CB8AC3E}">
        <p14:creationId xmlns:p14="http://schemas.microsoft.com/office/powerpoint/2010/main" val="3754279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r="2896"/>
          <a:stretch>
            <a:fillRect/>
          </a:stretch>
        </p:blipFill>
        <p:spPr/>
      </p:pic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9461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>
                <a:ea typeface="+mj-ea"/>
              </a:rPr>
              <a:t>Noch Eine Zwischenfolie mit Bild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C8086EC-E577-539E-65CB-4E70C8554DEB}"/>
              </a:ext>
            </a:extLst>
          </p:cNvPr>
          <p:cNvGrpSpPr/>
          <p:nvPr/>
        </p:nvGrpSpPr>
        <p:grpSpPr>
          <a:xfrm>
            <a:off x="3613696" y="1829837"/>
            <a:ext cx="1916608" cy="741913"/>
            <a:chOff x="1135904" y="2571750"/>
            <a:chExt cx="1916608" cy="741913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B4DFF1D4-A7B4-48BC-D622-6F7E6C2A94AB}"/>
                </a:ext>
              </a:extLst>
            </p:cNvPr>
            <p:cNvSpPr/>
            <p:nvPr/>
          </p:nvSpPr>
          <p:spPr>
            <a:xfrm>
              <a:off x="1211536" y="2607282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2B689E4-4C99-262C-4380-6585A2852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5904" y="2571750"/>
              <a:ext cx="1916608" cy="741913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328758" y="1872525"/>
            <a:ext cx="1765344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9376" y="2863253"/>
              <a:ext cx="1541824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1049898" y="1890308"/>
            <a:ext cx="1765344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200" b="1" i="1" dirty="0">
                <a:solidFill>
                  <a:schemeClr val="tx1"/>
                </a:solidFill>
              </a:rPr>
              <a:t>SEP PROJECT TEAM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DB5F921-27C0-1CEC-75A6-038CA86BB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31" y="1887728"/>
            <a:ext cx="558563" cy="55856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4121FE7-93AF-65F6-E8EF-15B1BAA30B09}"/>
              </a:ext>
            </a:extLst>
          </p:cNvPr>
          <p:cNvCxnSpPr/>
          <p:nvPr/>
        </p:nvCxnSpPr>
        <p:spPr>
          <a:xfrm>
            <a:off x="2815242" y="2187329"/>
            <a:ext cx="874086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A0D0FD5-6A88-C261-CB50-02AFFA7274D7}"/>
              </a:ext>
            </a:extLst>
          </p:cNvPr>
          <p:cNvCxnSpPr/>
          <p:nvPr/>
        </p:nvCxnSpPr>
        <p:spPr>
          <a:xfrm>
            <a:off x="5454672" y="2200793"/>
            <a:ext cx="874086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1" y="3039426"/>
            <a:ext cx="8229599" cy="1523833"/>
          </a:xfrm>
          <a:prstGeom prst="borderCallout1">
            <a:avLst>
              <a:gd name="adj1" fmla="val 81"/>
              <a:gd name="adj2" fmla="val 17401"/>
              <a:gd name="adj3" fmla="val -34011"/>
              <a:gd name="adj4" fmla="val 81138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de-DE" altLang="de-DE" b="1" cap="none">
                <a:latin typeface="Arial" panose="020B0604020202020204" pitchFamily="34" charset="0"/>
                <a:cs typeface="Arial" panose="020B0604020202020204" pitchFamily="34" charset="0"/>
              </a:rPr>
              <a:t>SETUP: ROLE OF BOSCH.IO &amp; ECLIPSE FOUNDATION</a:t>
            </a:r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3999FB1-EDF0-5DE7-F881-8871E154897F}"/>
              </a:ext>
            </a:extLst>
          </p:cNvPr>
          <p:cNvSpPr txBox="1"/>
          <p:nvPr/>
        </p:nvSpPr>
        <p:spPr>
          <a:xfrm>
            <a:off x="664958" y="3124280"/>
            <a:ext cx="9230360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86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dirty="0" err="1">
                <a:latin typeface="Söhne"/>
              </a:rPr>
              <a:t>Eclipse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Foundation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as</a:t>
            </a:r>
            <a:r>
              <a:rPr lang="de-DE" b="1" dirty="0">
                <a:latin typeface="Söhne"/>
              </a:rPr>
              <a:t> Industry Open Source </a:t>
            </a:r>
            <a:r>
              <a:rPr lang="de-DE" b="1" dirty="0" err="1">
                <a:latin typeface="Söhne"/>
              </a:rPr>
              <a:t>Incubator</a:t>
            </a:r>
            <a:r>
              <a:rPr lang="de-DE" b="1" dirty="0">
                <a:latin typeface="Söhne"/>
              </a:rPr>
              <a:t> </a:t>
            </a:r>
          </a:p>
          <a:p>
            <a:pPr marL="7286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dirty="0">
                <a:solidFill>
                  <a:srgbClr val="374151"/>
                </a:solidFill>
                <a:latin typeface="Söhne"/>
              </a:rPr>
              <a:t>I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ndustry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tandards &amp;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Hub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for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s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trategic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Open Source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I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nnovation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</a:p>
          <a:p>
            <a:pPr marL="1185863" lvl="2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Embraced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by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I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ndustry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L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eaders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(like e.g.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)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Carries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Eclipse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IDE, Jakarta EE (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for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JAVA), and 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400+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O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pen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S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ource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P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rojects</a:t>
            </a:r>
          </a:p>
          <a:p>
            <a:pPr marL="444500" lvl="1">
              <a:spcBef>
                <a:spcPts val="400"/>
              </a:spcBef>
              <a:buClr>
                <a:srgbClr val="C00000"/>
              </a:buClr>
              <a:tabLst>
                <a:tab pos="1347788" algn="l"/>
              </a:tabLst>
            </a:pPr>
            <a:b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</p:txBody>
      </p:sp>
      <p:cxnSp>
        <p:nvCxnSpPr>
          <p:cNvPr id="15" name="Gewinkelte Verbindung 14">
            <a:extLst>
              <a:ext uri="{FF2B5EF4-FFF2-40B4-BE49-F238E27FC236}">
                <a16:creationId xmlns:a16="http://schemas.microsoft.com/office/drawing/2014/main" id="{D1E58388-3D8B-AAF3-B29F-89E3A05E683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63109" y="-758013"/>
            <a:ext cx="17783" cy="5278860"/>
          </a:xfrm>
          <a:prstGeom prst="bentConnector3">
            <a:avLst>
              <a:gd name="adj1" fmla="val 1385497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022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>
                <a:ea typeface="+mj-ea"/>
              </a:rPr>
              <a:t>Zwischenfolie </a:t>
            </a:r>
            <a:br>
              <a:rPr lang="de-DE" sz="2800">
                <a:ea typeface="+mj-ea"/>
              </a:rPr>
            </a:br>
            <a:r>
              <a:rPr lang="de-DE" sz="2800">
                <a:ea typeface="+mj-ea"/>
              </a:rPr>
              <a:t>ohne Bild</a:t>
            </a:r>
            <a:br>
              <a:rPr lang="de-DE" sz="2800">
                <a:ea typeface="+mj-ea"/>
              </a:rPr>
            </a:br>
            <a:endParaRPr lang="de-DE" sz="280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Hier könnte sich Ihr Fließtext befinden. Fließtexte sind natürlich nicht schlecht – aber in einer Präsentation auch nicht optimal. Haben Sie ein Herz für Ihre Zuhörer und bedenken Sie folgende Tipps: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Lange Texte vermeiden,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Schlagwörter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oder kurze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Wortgruppen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hervorheben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Aufzählungen verwenden.</a:t>
            </a: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AUFZÄHLUNG</a:t>
            </a:r>
            <a:endParaRPr lang="de-DE" altLang="de-DE" sz="1800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Bildplatzhalter 3" descr="2013_GWZ-Eingangsbereich_003_UL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>
            <a:fillRect/>
          </a:stretch>
        </p:blipFill>
        <p:spPr>
          <a:xfrm>
            <a:off x="7938" y="0"/>
            <a:ext cx="9136062" cy="5135562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Anwendungs-beispiel</a:t>
            </a:r>
          </a:p>
        </p:txBody>
      </p:sp>
      <p:sp>
        <p:nvSpPr>
          <p:cNvPr id="3072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Vergessen Sie bei der Verwendung von Bildmaterial bitte nicht die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Angabe der Quelle 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und vergewissern Sie sich, dass Sie über die nötigen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Bildrechte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 verfügen.</a:t>
            </a:r>
          </a:p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Kennen Sie schon unseren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Fotoservice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728" name="Inhaltsplatzhalter 7"/>
          <p:cNvSpPr txBox="1">
            <a:spLocks/>
          </p:cNvSpPr>
          <p:nvPr/>
        </p:nvSpPr>
        <p:spPr bwMode="auto">
          <a:xfrm>
            <a:off x="3352800" y="4368800"/>
            <a:ext cx="499384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28650" indent="-1714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0858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5430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002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4574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146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3718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290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Quelle: Universität Leipzig / Name des Fotografen</a:t>
            </a:r>
          </a:p>
        </p:txBody>
      </p:sp>
      <p:pic>
        <p:nvPicPr>
          <p:cNvPr id="11" name="Bildplatzhalter 8" descr="2013_GWZ_002_UL1.jpg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b="4833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317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Abbildungsunterschrift</a:t>
            </a:r>
            <a:endParaRPr lang="de-DE" altLang="de-DE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1749" name="Diagrammplatzhalter 8"/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3079074230"/>
              </p:ext>
            </p:extLst>
          </p:nvPr>
        </p:nvGraphicFramePr>
        <p:xfrm>
          <a:off x="416719" y="1561580"/>
          <a:ext cx="3840727" cy="289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2" imgW="3950550" imgH="3078747" progId="Excel.Chart.8">
                  <p:embed/>
                </p:oleObj>
              </mc:Choice>
              <mc:Fallback>
                <p:oleObj name="Diagramm" r:id="rId2" imgW="3950550" imgH="3078747" progId="Excel.Chart.8">
                  <p:embed/>
                  <p:pic>
                    <p:nvPicPr>
                      <p:cNvPr id="0" name="Diagrammplatzhalter 8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19" y="1561580"/>
                        <a:ext cx="3840727" cy="289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Diagrammplatzhalter 8"/>
          <p:cNvGraphicFramePr>
            <a:graphicFrameLocks/>
          </p:cNvGraphicFramePr>
          <p:nvPr/>
        </p:nvGraphicFramePr>
        <p:xfrm>
          <a:off x="4648200" y="1471613"/>
          <a:ext cx="4030663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4" imgW="4035902" imgH="3078747" progId="Excel.Chart.8">
                  <p:embed/>
                </p:oleObj>
              </mc:Choice>
              <mc:Fallback>
                <p:oleObj name="Diagramm" r:id="rId4" imgW="4035902" imgH="3078747" progId="Excel.Chart.8">
                  <p:embed/>
                  <p:pic>
                    <p:nvPicPr>
                      <p:cNvPr id="0" name="Diagrammplatzhalter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471613"/>
                        <a:ext cx="4030663" cy="307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Textfeld 10"/>
          <p:cNvSpPr txBox="1">
            <a:spLocks noChangeArrowheads="1"/>
          </p:cNvSpPr>
          <p:nvPr/>
        </p:nvSpPr>
        <p:spPr bwMode="auto">
          <a:xfrm>
            <a:off x="1813142" y="2959964"/>
            <a:ext cx="10414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>
                <a:solidFill>
                  <a:schemeClr val="tx1"/>
                </a:solidFill>
              </a:rPr>
              <a:t>Gesamt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>
                <a:solidFill>
                  <a:schemeClr val="tx1"/>
                </a:solidFill>
              </a:rPr>
              <a:t>14,8</a:t>
            </a:r>
          </a:p>
        </p:txBody>
      </p:sp>
      <p:sp>
        <p:nvSpPr>
          <p:cNvPr id="31754" name="Inhaltsplatzhalter 2"/>
          <p:cNvSpPr txBox="1">
            <a:spLocks/>
          </p:cNvSpPr>
          <p:nvPr/>
        </p:nvSpPr>
        <p:spPr bwMode="auto">
          <a:xfrm>
            <a:off x="4783138" y="4432300"/>
            <a:ext cx="38449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Abbildungsunterschrift</a:t>
            </a:r>
          </a:p>
          <a:p>
            <a:pPr eaLnBrk="1" hangingPunct="1">
              <a:buClr>
                <a:srgbClr val="D8413E"/>
              </a:buClr>
            </a:pPr>
            <a:endParaRPr lang="de-DE" altLang="de-DE" sz="1000">
              <a:solidFill>
                <a:srgbClr val="7F7F7F"/>
              </a:solidFill>
            </a:endParaRPr>
          </a:p>
        </p:txBody>
      </p:sp>
      <p:sp>
        <p:nvSpPr>
          <p:cNvPr id="31755" name="Textplatzhalter 3"/>
          <p:cNvSpPr txBox="1">
            <a:spLocks/>
          </p:cNvSpPr>
          <p:nvPr/>
        </p:nvSpPr>
        <p:spPr bwMode="auto">
          <a:xfrm>
            <a:off x="457200" y="1063625"/>
            <a:ext cx="7002463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/>
              <a:t>DIAGRAMME</a:t>
            </a:r>
            <a:endParaRPr lang="de-DE" altLang="de-DE" sz="180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>
                <a:ea typeface="+mj-ea"/>
              </a:rPr>
              <a:t>Vielen Dank!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Einrichtung</a:t>
            </a:r>
          </a:p>
          <a:p>
            <a:pPr eaLnBrk="1" hangingPunct="1"/>
            <a:endParaRPr lang="de-DE" alt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Adresse einzeilig</a:t>
            </a: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T +49 341 97-xxxxx   F +49 341 97-xxxxx</a:t>
            </a:r>
          </a:p>
          <a:p>
            <a:pPr eaLnBrk="1" hangingPunct="1"/>
            <a:endParaRPr lang="de-DE" alt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xxx@uni-leipzig.de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www.uni-leipzig.de</a:t>
            </a:r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3120C07-8388-22F9-7528-C424AF62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839" y="3511410"/>
            <a:ext cx="1063774" cy="1063774"/>
          </a:xfrm>
          <a:prstGeom prst="rect">
            <a:avLst/>
          </a:prstGeom>
        </p:spPr>
      </p:pic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32990" y="1579644"/>
            <a:ext cx="8229599" cy="1063774"/>
          </a:xfrm>
        </p:spPr>
        <p:txBody>
          <a:bodyPr/>
          <a:lstStyle/>
          <a:p>
            <a:pPr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 dirty="0" err="1">
                <a:effectLst/>
                <a:latin typeface="Söhne"/>
              </a:rPr>
              <a:t>Eclipse</a:t>
            </a:r>
            <a:r>
              <a:rPr lang="de-DE" b="1" i="0" u="none" strike="noStrike" dirty="0">
                <a:effectLst/>
                <a:latin typeface="Söhne"/>
              </a:rPr>
              <a:t> Leda: T</a:t>
            </a:r>
            <a:r>
              <a:rPr lang="de-DE" b="1" dirty="0">
                <a:latin typeface="Söhne"/>
              </a:rPr>
              <a:t>echnology </a:t>
            </a:r>
            <a:r>
              <a:rPr lang="de-DE" b="1" dirty="0" err="1">
                <a:latin typeface="Söhne"/>
              </a:rPr>
              <a:t>Ecosystem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for</a:t>
            </a:r>
            <a:r>
              <a:rPr lang="de-DE" b="1" dirty="0">
                <a:latin typeface="Söhne"/>
              </a:rPr>
              <a:t> Software-</a:t>
            </a:r>
            <a:r>
              <a:rPr lang="de-DE" b="1" dirty="0" err="1">
                <a:latin typeface="Söhne"/>
              </a:rPr>
              <a:t>Defined</a:t>
            </a:r>
            <a:r>
              <a:rPr lang="de-DE" b="1" dirty="0">
                <a:latin typeface="Söhne"/>
              </a:rPr>
              <a:t>-</a:t>
            </a:r>
            <a:r>
              <a:rPr lang="de-DE" b="1" dirty="0" err="1">
                <a:latin typeface="Söhne"/>
              </a:rPr>
              <a:t>Vehicles</a:t>
            </a:r>
            <a:r>
              <a:rPr lang="de-DE" b="1" dirty="0">
                <a:latin typeface="Söhne"/>
              </a:rPr>
              <a:t> (SDV)</a:t>
            </a: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Aims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bring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various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SDV-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C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omponents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together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in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Optimization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Linux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Distro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 (OS)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with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Tool 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tack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deploy Apps on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V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ehicles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Vehicles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as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 „Computer“)</a:t>
            </a: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de-DE" altLang="de-DE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OUR ROLE: WE CONTRIBUTE IN ECLIPSE PROJECT: „LEDA“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64989CC3-C74F-909C-746F-3E380B2E4FEB}"/>
              </a:ext>
            </a:extLst>
          </p:cNvPr>
          <p:cNvSpPr/>
          <p:nvPr/>
        </p:nvSpPr>
        <p:spPr>
          <a:xfrm>
            <a:off x="790494" y="3233607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62A31"/>
                </a:solidFill>
              </a:rPr>
              <a:t>Vehicle</a:t>
            </a:r>
            <a:br>
              <a:rPr lang="de-DE" sz="1600" b="1" dirty="0">
                <a:solidFill>
                  <a:srgbClr val="262A31"/>
                </a:solidFill>
              </a:rPr>
            </a:br>
            <a:r>
              <a:rPr lang="de-DE" sz="1600" b="1" dirty="0">
                <a:solidFill>
                  <a:srgbClr val="262A31"/>
                </a:solidFill>
              </a:rPr>
              <a:t>App</a:t>
            </a:r>
            <a:endParaRPr lang="de-DE" b="1" dirty="0">
              <a:solidFill>
                <a:srgbClr val="262A3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7932D7-75FD-55EA-23EE-E3CF44236B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920" y="2894695"/>
            <a:ext cx="2629837" cy="1479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E45617E-CE64-3497-3700-13E7FE007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522" y="3364386"/>
            <a:ext cx="2019184" cy="2019184"/>
          </a:xfrm>
          <a:prstGeom prst="rect">
            <a:avLst/>
          </a:prstGeom>
        </p:spPr>
      </p:pic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76129744-A7C8-DF53-6C52-3B2A21FDAA35}"/>
              </a:ext>
            </a:extLst>
          </p:cNvPr>
          <p:cNvSpPr/>
          <p:nvPr/>
        </p:nvSpPr>
        <p:spPr>
          <a:xfrm>
            <a:off x="2171342" y="3485948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deploy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543C679-3F8C-1C2E-19AC-8A466BB8E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310" y="2966346"/>
            <a:ext cx="1826234" cy="9131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412B4F3B-4AEF-A5EE-4538-EB07E044A7C4}"/>
              </a:ext>
            </a:extLst>
          </p:cNvPr>
          <p:cNvSpPr/>
          <p:nvPr/>
        </p:nvSpPr>
        <p:spPr>
          <a:xfrm>
            <a:off x="4969104" y="4043297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 err="1">
                <a:solidFill>
                  <a:srgbClr val="262A31"/>
                </a:solidFill>
              </a:rPr>
              <a:t>run</a:t>
            </a:r>
            <a:endParaRPr lang="de-DE" b="1" i="1" dirty="0">
              <a:solidFill>
                <a:srgbClr val="262A3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1D6C6E-EBE6-6B49-D306-C3C70E929121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7C4653A-E590-D5A8-81AE-5AA4091A46FF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3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4365582" y="1874851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THE PROJECT GOALS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491D593-4D06-AC18-7108-FD02BDC1A7A0}"/>
              </a:ext>
            </a:extLst>
          </p:cNvPr>
          <p:cNvGrpSpPr/>
          <p:nvPr/>
        </p:nvGrpSpPr>
        <p:grpSpPr>
          <a:xfrm>
            <a:off x="6291181" y="1627503"/>
            <a:ext cx="1657432" cy="2247636"/>
            <a:chOff x="6291181" y="1627503"/>
            <a:chExt cx="1657432" cy="2247636"/>
          </a:xfrm>
        </p:grpSpPr>
        <p:pic>
          <p:nvPicPr>
            <p:cNvPr id="8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412BBA4A-110A-C508-3359-93B437C95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181" y="1627503"/>
              <a:ext cx="1657432" cy="148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C964D2-0848-F903-CC97-F3440924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2126" y="2437318"/>
              <a:ext cx="1437821" cy="1437821"/>
            </a:xfrm>
            <a:prstGeom prst="rect">
              <a:avLst/>
            </a:prstGeom>
          </p:spPr>
        </p:pic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2A54EC3D-0416-F89D-BAE4-C442EFED8C7E}"/>
              </a:ext>
            </a:extLst>
          </p:cNvPr>
          <p:cNvSpPr txBox="1"/>
          <p:nvPr/>
        </p:nvSpPr>
        <p:spPr>
          <a:xfrm>
            <a:off x="1580306" y="3458030"/>
            <a:ext cx="6076343" cy="9295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	A. 	</a:t>
            </a:r>
            <a:r>
              <a:rPr lang="de-DE" sz="14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Reshape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inefficient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„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old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“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endParaRPr lang="de-DE" sz="1400" dirty="0">
              <a:solidFill>
                <a:srgbClr val="262A31"/>
              </a:solidFill>
              <a:latin typeface="+mn-lt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AutoNum type="alphaUcPeriod" startAt="2"/>
            </a:pP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  Melt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new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into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4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Plugin</a:t>
            </a:r>
          </a:p>
          <a:p>
            <a:pPr marL="800100" lvl="1" indent="-342900">
              <a:lnSpc>
                <a:spcPct val="150000"/>
              </a:lnSpc>
              <a:buAutoNum type="alphaUcPeriod" startAt="2"/>
            </a:pP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	Test Hardware &amp;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Plugin on </a:t>
            </a:r>
            <a:r>
              <a:rPr lang="de-DE" sz="14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Jetson</a:t>
            </a:r>
            <a:r>
              <a:rPr lang="de-DE" sz="14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Nano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that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runs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Leda</a:t>
            </a:r>
            <a:endParaRPr lang="de-DE" sz="1400" dirty="0">
              <a:solidFill>
                <a:srgbClr val="262A31"/>
              </a:solidFill>
              <a:latin typeface="+mn-lt"/>
              <a:cs typeface="Arial" panose="020B0604020202020204" pitchFamily="34" charset="0"/>
              <a:sym typeface="Wingdings" pitchFamily="2" charset="2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7196" y="1874851"/>
            <a:ext cx="1137069" cy="1137069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3684568" y="2274692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5581037" y="2274692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1764400" y="2294072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21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PROBLEM SPACE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FE8D03F6-199B-2B74-F8B8-662C915EC15C}"/>
              </a:ext>
            </a:extLst>
          </p:cNvPr>
          <p:cNvSpPr/>
          <p:nvPr/>
        </p:nvSpPr>
        <p:spPr>
          <a:xfrm>
            <a:off x="1245417" y="1579644"/>
            <a:ext cx="6703196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TWO FLAWS IN „OLD“ SDV DEPLOYMENT PROCESS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823635D6-D024-0140-45E0-D9B7587700FB}"/>
              </a:ext>
            </a:extLst>
          </p:cNvPr>
          <p:cNvSpPr/>
          <p:nvPr/>
        </p:nvSpPr>
        <p:spPr>
          <a:xfrm>
            <a:off x="2482292" y="3791627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Error-</a:t>
            </a:r>
            <a:r>
              <a:rPr lang="de-DE" sz="1050" b="1" i="1" dirty="0" err="1">
                <a:solidFill>
                  <a:schemeClr val="tx1"/>
                </a:solidFill>
              </a:rPr>
              <a:t>intense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45D5B8F-1875-E77B-9D71-A3EDBF998B0D}"/>
              </a:ext>
            </a:extLst>
          </p:cNvPr>
          <p:cNvSpPr/>
          <p:nvPr/>
        </p:nvSpPr>
        <p:spPr>
          <a:xfrm>
            <a:off x="1473268" y="3153865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Time Overhead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E022E09-95A8-4338-9179-ABAA17065622}"/>
              </a:ext>
            </a:extLst>
          </p:cNvPr>
          <p:cNvSpPr/>
          <p:nvPr/>
        </p:nvSpPr>
        <p:spPr>
          <a:xfrm>
            <a:off x="3554101" y="3198578"/>
            <a:ext cx="1917912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 err="1">
                <a:solidFill>
                  <a:schemeClr val="tx1"/>
                </a:solidFill>
              </a:rPr>
              <a:t>Advanced</a:t>
            </a:r>
            <a:r>
              <a:rPr lang="de-DE" sz="1050" b="1" i="1" dirty="0">
                <a:solidFill>
                  <a:schemeClr val="tx1"/>
                </a:solidFill>
              </a:rPr>
              <a:t> Infrastructure Knowledge </a:t>
            </a:r>
            <a:r>
              <a:rPr lang="de-DE" sz="1050" b="1" i="1" dirty="0" err="1">
                <a:solidFill>
                  <a:schemeClr val="tx1"/>
                </a:solidFill>
              </a:rPr>
              <a:t>needed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8DB818B-2659-5DA0-40F9-9B2875381E7E}"/>
              </a:ext>
            </a:extLst>
          </p:cNvPr>
          <p:cNvCxnSpPr>
            <a:cxnSpLocks/>
          </p:cNvCxnSpPr>
          <p:nvPr/>
        </p:nvCxnSpPr>
        <p:spPr>
          <a:xfrm flipH="1" flipV="1">
            <a:off x="5650238" y="1588174"/>
            <a:ext cx="32276" cy="3009392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5D08C0FD-A00D-0387-8AB2-145DBDBADE5D}"/>
              </a:ext>
            </a:extLst>
          </p:cNvPr>
          <p:cNvSpPr/>
          <p:nvPr/>
        </p:nvSpPr>
        <p:spPr>
          <a:xfrm>
            <a:off x="6139504" y="3137844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Internet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56847EDE-44D8-7ADB-7212-8907BEE0AFAC}"/>
              </a:ext>
            </a:extLst>
          </p:cNvPr>
          <p:cNvSpPr/>
          <p:nvPr/>
        </p:nvSpPr>
        <p:spPr>
          <a:xfrm>
            <a:off x="6604765" y="3891895"/>
            <a:ext cx="1164756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Remote </a:t>
            </a:r>
            <a:r>
              <a:rPr lang="de-DE" sz="1050" b="1" i="1" dirty="0" err="1">
                <a:solidFill>
                  <a:schemeClr val="tx1"/>
                </a:solidFill>
              </a:rPr>
              <a:t>Build</a:t>
            </a:r>
            <a:r>
              <a:rPr lang="de-DE" sz="1050" b="1" i="1" dirty="0">
                <a:solidFill>
                  <a:schemeClr val="tx1"/>
                </a:solidFill>
              </a:rPr>
              <a:t> Tools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EF232EC-A789-F8DC-85C5-FEF096B1B138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1923997" y="2516103"/>
            <a:ext cx="1580036" cy="637762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7359BEE-09D2-D886-4B19-3EDDED278C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933021" y="2516103"/>
            <a:ext cx="571012" cy="127552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77BD8A7-101F-30E6-7AA0-DE4A46BD562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510521" y="2516103"/>
            <a:ext cx="1002536" cy="68247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8CFBF05-D042-012E-18A2-CFA51DB80D38}"/>
              </a:ext>
            </a:extLst>
          </p:cNvPr>
          <p:cNvSpPr/>
          <p:nvPr/>
        </p:nvSpPr>
        <p:spPr>
          <a:xfrm>
            <a:off x="1672498" y="1820477"/>
            <a:ext cx="3663069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Manuel </a:t>
            </a:r>
            <a:r>
              <a:rPr lang="de-DE" sz="1600" b="1" dirty="0" err="1">
                <a:solidFill>
                  <a:schemeClr val="tx1"/>
                </a:solidFill>
              </a:rPr>
              <a:t>Configuration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on Vehicle (via SSH)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8EFBC41-1912-F4C1-1A72-82323DAA54C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779546" y="2558424"/>
            <a:ext cx="656150" cy="1333471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259CC16E-FF20-E460-61A7-2D7FDD28C12B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6509829" y="2558424"/>
            <a:ext cx="269717" cy="60394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E1C89D8-9F11-D639-8A27-C7163AB5B9AB}"/>
              </a:ext>
            </a:extLst>
          </p:cNvPr>
          <p:cNvSpPr/>
          <p:nvPr/>
        </p:nvSpPr>
        <p:spPr>
          <a:xfrm>
            <a:off x="5907915" y="1862798"/>
            <a:ext cx="1743261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Multiple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b="1" i="1" dirty="0" err="1">
                <a:solidFill>
                  <a:schemeClr val="tx1"/>
                </a:solidFill>
              </a:rPr>
              <a:t>Dependencies</a:t>
            </a:r>
            <a:endParaRPr lang="de-DE" sz="1600" b="1" i="1" dirty="0">
              <a:solidFill>
                <a:schemeClr val="tx1"/>
              </a:solidFill>
            </a:endParaRPr>
          </a:p>
        </p:txBody>
      </p:sp>
      <p:sp>
        <p:nvSpPr>
          <p:cNvPr id="42" name="Gewitterblitz 41">
            <a:extLst>
              <a:ext uri="{FF2B5EF4-FFF2-40B4-BE49-F238E27FC236}">
                <a16:creationId xmlns:a16="http://schemas.microsoft.com/office/drawing/2014/main" id="{43DC0775-BA0F-B51F-C1C9-C4C1B7A8F092}"/>
              </a:ext>
            </a:extLst>
          </p:cNvPr>
          <p:cNvSpPr/>
          <p:nvPr/>
        </p:nvSpPr>
        <p:spPr>
          <a:xfrm rot="1200432">
            <a:off x="5156088" y="1916102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Gewitterblitz 42">
            <a:extLst>
              <a:ext uri="{FF2B5EF4-FFF2-40B4-BE49-F238E27FC236}">
                <a16:creationId xmlns:a16="http://schemas.microsoft.com/office/drawing/2014/main" id="{7A3B34D9-C43A-75D8-39BD-DC9DFF278EB6}"/>
              </a:ext>
            </a:extLst>
          </p:cNvPr>
          <p:cNvSpPr/>
          <p:nvPr/>
        </p:nvSpPr>
        <p:spPr>
          <a:xfrm rot="1200432">
            <a:off x="7446424" y="1936096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48EDC52-8434-AB3E-93F1-0015120D1ED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88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29" grpId="0" animBg="1"/>
      <p:bldP spid="30" grpId="0" animBg="1"/>
      <p:bldP spid="4" grpId="0" animBg="1"/>
      <p:bldP spid="17" grpId="0" animBg="1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97B06D-1E67-5C2B-A160-55E4FE84AD20}"/>
              </a:ext>
            </a:extLst>
          </p:cNvPr>
          <p:cNvSpPr/>
          <p:nvPr/>
        </p:nvSpPr>
        <p:spPr>
          <a:xfrm>
            <a:off x="4733932" y="1589531"/>
            <a:ext cx="4027631" cy="3009392"/>
          </a:xfrm>
          <a:prstGeom prst="roundRect">
            <a:avLst/>
          </a:prstGeom>
          <a:solidFill>
            <a:srgbClr val="79B2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SOLUTION SPACE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VSCODE PLUGIN TO EASY TRIGGER NEW DEPLOYMENT PROCESS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8237564-1AE2-BED0-835D-41B3D7D365D8}"/>
              </a:ext>
            </a:extLst>
          </p:cNvPr>
          <p:cNvGrpSpPr/>
          <p:nvPr/>
        </p:nvGrpSpPr>
        <p:grpSpPr>
          <a:xfrm>
            <a:off x="7618872" y="857848"/>
            <a:ext cx="1148894" cy="1171739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A6F159E-56E8-1EA8-893F-9A488598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9B6CB575-FA18-7650-68B9-B19E4727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BE20C3CD-0B53-7B0E-C450-2481E253435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7DFCF2-3866-620D-C8A1-41C2FA6645C2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id="{3F5FF71D-9CFD-C58B-CD69-12593913682B}"/>
              </a:ext>
            </a:extLst>
          </p:cNvPr>
          <p:cNvSpPr/>
          <p:nvPr/>
        </p:nvSpPr>
        <p:spPr>
          <a:xfrm>
            <a:off x="544369" y="1589531"/>
            <a:ext cx="4027631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7CC448DA-276B-0BB1-1D77-D40EB9B4FE28}"/>
              </a:ext>
            </a:extLst>
          </p:cNvPr>
          <p:cNvSpPr/>
          <p:nvPr/>
        </p:nvSpPr>
        <p:spPr>
          <a:xfrm>
            <a:off x="1338110" y="2087969"/>
            <a:ext cx="2440148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Manuel </a:t>
            </a:r>
            <a:r>
              <a:rPr lang="de-DE" sz="1600" b="1" dirty="0" err="1">
                <a:solidFill>
                  <a:schemeClr val="tx1"/>
                </a:solidFill>
              </a:rPr>
              <a:t>Configuration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on Vehicle (via SSH)</a:t>
            </a:r>
          </a:p>
        </p:txBody>
      </p:sp>
      <p:sp>
        <p:nvSpPr>
          <p:cNvPr id="19" name="Gewitterblitz 18">
            <a:extLst>
              <a:ext uri="{FF2B5EF4-FFF2-40B4-BE49-F238E27FC236}">
                <a16:creationId xmlns:a16="http://schemas.microsoft.com/office/drawing/2014/main" id="{8CC998E2-AD54-B220-7924-B23EA7E7A2DA}"/>
              </a:ext>
            </a:extLst>
          </p:cNvPr>
          <p:cNvSpPr/>
          <p:nvPr/>
        </p:nvSpPr>
        <p:spPr>
          <a:xfrm rot="1200432">
            <a:off x="1156742" y="2164162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CB16B3A0-FDC0-7CDC-AA8B-C1213CAE4A5E}"/>
              </a:ext>
            </a:extLst>
          </p:cNvPr>
          <p:cNvSpPr/>
          <p:nvPr/>
        </p:nvSpPr>
        <p:spPr>
          <a:xfrm>
            <a:off x="1338110" y="3343446"/>
            <a:ext cx="2440147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Multiple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b="1" i="1" dirty="0" err="1">
                <a:solidFill>
                  <a:schemeClr val="tx1"/>
                </a:solidFill>
              </a:rPr>
              <a:t>Dependencies</a:t>
            </a:r>
            <a:endParaRPr lang="de-DE" sz="1600" b="1" i="1" dirty="0">
              <a:solidFill>
                <a:schemeClr val="tx1"/>
              </a:solidFill>
            </a:endParaRPr>
          </a:p>
        </p:txBody>
      </p:sp>
      <p:sp>
        <p:nvSpPr>
          <p:cNvPr id="21" name="Gewitterblitz 20">
            <a:extLst>
              <a:ext uri="{FF2B5EF4-FFF2-40B4-BE49-F238E27FC236}">
                <a16:creationId xmlns:a16="http://schemas.microsoft.com/office/drawing/2014/main" id="{C781BF75-CF3A-978A-39AC-949F1679369F}"/>
              </a:ext>
            </a:extLst>
          </p:cNvPr>
          <p:cNvSpPr/>
          <p:nvPr/>
        </p:nvSpPr>
        <p:spPr>
          <a:xfrm rot="1200432">
            <a:off x="1156741" y="3407663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rechts 10">
            <a:extLst>
              <a:ext uri="{FF2B5EF4-FFF2-40B4-BE49-F238E27FC236}">
                <a16:creationId xmlns:a16="http://schemas.microsoft.com/office/drawing/2014/main" id="{925D8928-24D4-3FB8-86DC-325ABF35CC9A}"/>
              </a:ext>
            </a:extLst>
          </p:cNvPr>
          <p:cNvSpPr/>
          <p:nvPr/>
        </p:nvSpPr>
        <p:spPr>
          <a:xfrm>
            <a:off x="3917136" y="2029587"/>
            <a:ext cx="1743260" cy="914400"/>
          </a:xfrm>
          <a:prstGeom prst="rightArrow">
            <a:avLst/>
          </a:prstGeom>
          <a:solidFill>
            <a:srgbClr val="79B2D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/>
              <a:t>Solution</a:t>
            </a:r>
          </a:p>
        </p:txBody>
      </p:sp>
      <p:sp>
        <p:nvSpPr>
          <p:cNvPr id="23" name="Pfeil nach rechts 22">
            <a:extLst>
              <a:ext uri="{FF2B5EF4-FFF2-40B4-BE49-F238E27FC236}">
                <a16:creationId xmlns:a16="http://schemas.microsoft.com/office/drawing/2014/main" id="{6BBED0C9-6FFF-0172-10E2-1739A4ADAC56}"/>
              </a:ext>
            </a:extLst>
          </p:cNvPr>
          <p:cNvSpPr/>
          <p:nvPr/>
        </p:nvSpPr>
        <p:spPr>
          <a:xfrm>
            <a:off x="3963725" y="3234059"/>
            <a:ext cx="1743260" cy="914400"/>
          </a:xfrm>
          <a:prstGeom prst="rightArrow">
            <a:avLst/>
          </a:prstGeom>
          <a:solidFill>
            <a:srgbClr val="79B2D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/>
              <a:t>Solution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FC10E1CF-3C09-F34F-57B2-E312773FD143}"/>
              </a:ext>
            </a:extLst>
          </p:cNvPr>
          <p:cNvSpPr/>
          <p:nvPr/>
        </p:nvSpPr>
        <p:spPr>
          <a:xfrm>
            <a:off x="5768790" y="2057437"/>
            <a:ext cx="2440148" cy="6956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Deployment</a:t>
            </a:r>
            <a:r>
              <a:rPr lang="de-DE" sz="1600" b="1" dirty="0">
                <a:solidFill>
                  <a:schemeClr val="tx1"/>
                </a:solidFill>
              </a:rPr>
              <a:t> in IDE via </a:t>
            </a:r>
            <a:r>
              <a:rPr lang="de-DE" sz="1600" b="1" dirty="0" err="1">
                <a:solidFill>
                  <a:schemeClr val="tx1"/>
                </a:solidFill>
              </a:rPr>
              <a:t>VSCode</a:t>
            </a:r>
            <a:r>
              <a:rPr lang="de-DE" sz="1600" b="1" dirty="0">
                <a:solidFill>
                  <a:schemeClr val="tx1"/>
                </a:solidFill>
              </a:rPr>
              <a:t> Plugin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8522F54-E2B1-19FC-5A19-C22A2822CC77}"/>
              </a:ext>
            </a:extLst>
          </p:cNvPr>
          <p:cNvSpPr/>
          <p:nvPr/>
        </p:nvSpPr>
        <p:spPr>
          <a:xfrm>
            <a:off x="5822328" y="3053449"/>
            <a:ext cx="2440148" cy="128108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 err="1">
                <a:solidFill>
                  <a:schemeClr val="tx1"/>
                </a:solidFill>
              </a:rPr>
              <a:t>Reshaped</a:t>
            </a:r>
            <a:r>
              <a:rPr lang="de-DE" sz="1600" b="1" i="1" dirty="0">
                <a:solidFill>
                  <a:schemeClr val="tx1"/>
                </a:solidFill>
              </a:rPr>
              <a:t> </a:t>
            </a:r>
            <a:r>
              <a:rPr lang="de-DE" sz="1600" b="1" i="1" dirty="0" err="1">
                <a:solidFill>
                  <a:schemeClr val="tx1"/>
                </a:solidFill>
              </a:rPr>
              <a:t>Process</a:t>
            </a:r>
            <a:r>
              <a:rPr lang="de-DE" sz="1600" b="1" i="1" dirty="0">
                <a:solidFill>
                  <a:schemeClr val="tx1"/>
                </a:solidFill>
              </a:rPr>
              <a:t> </a:t>
            </a:r>
            <a:r>
              <a:rPr lang="de-DE" sz="1600" b="1" i="1" dirty="0" err="1">
                <a:solidFill>
                  <a:schemeClr val="tx1"/>
                </a:solidFill>
              </a:rPr>
              <a:t>internalizing</a:t>
            </a:r>
            <a:r>
              <a:rPr lang="de-DE" sz="1600" b="1" i="1" dirty="0">
                <a:solidFill>
                  <a:schemeClr val="tx1"/>
                </a:solidFill>
              </a:rPr>
              <a:t> container-</a:t>
            </a:r>
            <a:r>
              <a:rPr lang="de-DE" sz="1600" b="1" i="1" dirty="0" err="1">
                <a:solidFill>
                  <a:schemeClr val="tx1"/>
                </a:solidFill>
              </a:rPr>
              <a:t>build</a:t>
            </a:r>
            <a:r>
              <a:rPr lang="de-DE" sz="1600" b="1" i="1" dirty="0">
                <a:solidFill>
                  <a:schemeClr val="tx1"/>
                </a:solidFill>
              </a:rPr>
              <a:t> 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i="1" dirty="0">
                <a:solidFill>
                  <a:schemeClr val="tx1"/>
                </a:solidFill>
              </a:rPr>
              <a:t>(</a:t>
            </a:r>
            <a:r>
              <a:rPr lang="de-DE" sz="1600" i="1" dirty="0" err="1">
                <a:solidFill>
                  <a:schemeClr val="tx1"/>
                </a:solidFill>
              </a:rPr>
              <a:t>no</a:t>
            </a:r>
            <a:r>
              <a:rPr lang="de-DE" sz="1600" i="1" dirty="0">
                <a:solidFill>
                  <a:schemeClr val="tx1"/>
                </a:solidFill>
              </a:rPr>
              <a:t> </a:t>
            </a:r>
            <a:r>
              <a:rPr lang="de-DE" sz="1600" i="1" dirty="0" err="1">
                <a:solidFill>
                  <a:schemeClr val="tx1"/>
                </a:solidFill>
              </a:rPr>
              <a:t>internet</a:t>
            </a:r>
            <a:r>
              <a:rPr lang="de-DE" sz="1600" i="1" dirty="0">
                <a:solidFill>
                  <a:schemeClr val="tx1"/>
                </a:solidFill>
              </a:rPr>
              <a:t> </a:t>
            </a:r>
            <a:r>
              <a:rPr lang="de-DE" sz="1600" i="1" dirty="0" err="1">
                <a:solidFill>
                  <a:schemeClr val="tx1"/>
                </a:solidFill>
              </a:rPr>
              <a:t>required</a:t>
            </a:r>
            <a:r>
              <a:rPr lang="de-DE" sz="1600" i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431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0" grpId="0" animBg="1"/>
      <p:bldP spid="18" grpId="0" animBg="1"/>
      <p:bldP spid="18" grpId="1" animBg="1"/>
      <p:bldP spid="19" grpId="0" animBg="1"/>
      <p:bldP spid="20" grpId="0" animBg="1"/>
      <p:bldP spid="20" grpId="1" animBg="1"/>
      <p:bldP spid="21" grpId="0" animBg="1"/>
      <p:bldP spid="11" grpId="0" animBg="1"/>
      <p:bldP spid="23" grpId="0" animBg="1"/>
      <p:bldP spid="24" grpId="0" animBg="1"/>
      <p:bldP spid="24" grpId="1" animBg="1"/>
      <p:bldP spid="25" grpId="0" animBg="1"/>
      <p:bldP spid="2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A5B2014-A4CB-5437-71A3-F0BFC7219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395460" y="1320663"/>
            <a:ext cx="4104067" cy="2486381"/>
          </a:xfrm>
          <a:prstGeom prst="rect">
            <a:avLst/>
          </a:prstGeom>
        </p:spPr>
      </p:pic>
      <p:pic>
        <p:nvPicPr>
          <p:cNvPr id="45" name="Grafik 4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85A8FAE-4417-38D7-FE77-EAE3FC62F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55" y="2461217"/>
            <a:ext cx="470128" cy="470128"/>
          </a:xfrm>
          <a:prstGeom prst="rect">
            <a:avLst/>
          </a:prstGeom>
        </p:spPr>
      </p:pic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DEPLOYMENT PROCESS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457647" y="1666635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461430" y="1703027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83199" y="2625421"/>
            <a:ext cx="1522768" cy="152276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2327564" y="2983041"/>
            <a:ext cx="3745960" cy="442972"/>
          </a:xfrm>
          <a:prstGeom prst="curvedConnector3">
            <a:avLst>
              <a:gd name="adj1" fmla="val 34715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758668" y="1487406"/>
            <a:ext cx="1810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Build image</a:t>
            </a:r>
          </a:p>
          <a:p>
            <a:pPr algn="ctr"/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local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31" idx="5"/>
          </p:cNvCxnSpPr>
          <p:nvPr/>
        </p:nvCxnSpPr>
        <p:spPr>
          <a:xfrm rot="5400000" flipH="1" flipV="1">
            <a:off x="6923061" y="2632996"/>
            <a:ext cx="950666" cy="255898"/>
          </a:xfrm>
          <a:prstGeom prst="curvedConnector4">
            <a:avLst>
              <a:gd name="adj1" fmla="val 19209"/>
              <a:gd name="adj2" fmla="val 189332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7802569" y="1577966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4.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Start container</a:t>
            </a:r>
          </a:p>
        </p:txBody>
      </p: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  <a:stCxn id="45" idx="0"/>
            <a:endCxn id="45" idx="3"/>
          </p:cNvCxnSpPr>
          <p:nvPr/>
        </p:nvCxnSpPr>
        <p:spPr>
          <a:xfrm rot="16200000" flipH="1">
            <a:off x="2256919" y="2461217"/>
            <a:ext cx="235064" cy="235064"/>
          </a:xfrm>
          <a:prstGeom prst="curvedConnector4">
            <a:avLst>
              <a:gd name="adj1" fmla="val -97250"/>
              <a:gd name="adj2" fmla="val 197250"/>
            </a:avLst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55F50B5B-1F08-5366-1D64-29897E773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9933" y="1385616"/>
            <a:ext cx="1404072" cy="78979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53244CB-7212-04C8-78EE-DC874D5ACD0F}"/>
              </a:ext>
            </a:extLst>
          </p:cNvPr>
          <p:cNvSpPr txBox="1"/>
          <p:nvPr/>
        </p:nvSpPr>
        <p:spPr>
          <a:xfrm>
            <a:off x="3153689" y="3575014"/>
            <a:ext cx="1810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3.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Copy Image via local network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D62D24E-F894-0E4B-5FC6-C7562E932FE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6D440E4-9DBA-95D4-B9AB-F07084E5DCA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9CD35DB-705B-B19A-6D6C-2E933ACB3FDB}"/>
              </a:ext>
            </a:extLst>
          </p:cNvPr>
          <p:cNvSpPr/>
          <p:nvPr/>
        </p:nvSpPr>
        <p:spPr>
          <a:xfrm>
            <a:off x="6270886" y="1934343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62A31"/>
                </a:solidFill>
              </a:rPr>
              <a:t>Vehicle</a:t>
            </a:r>
            <a:br>
              <a:rPr lang="de-DE" sz="1600" b="1" dirty="0">
                <a:solidFill>
                  <a:srgbClr val="262A31"/>
                </a:solidFill>
              </a:rPr>
            </a:br>
            <a:r>
              <a:rPr lang="de-DE" sz="1600" b="1" dirty="0">
                <a:solidFill>
                  <a:srgbClr val="262A31"/>
                </a:solidFill>
              </a:rPr>
              <a:t>App</a:t>
            </a:r>
            <a:endParaRPr lang="de-DE" b="1" dirty="0">
              <a:solidFill>
                <a:srgbClr val="262A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2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1990A47A-F065-4C42-9865-ABC9926E583D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0AE4AF98-E0AF-4E0D-850E-3FE2563B5C03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Master1_UniLeipzig_PPT Vorlage</Template>
  <TotalTime>0</TotalTime>
  <Words>2303</Words>
  <Application>Microsoft Macintosh PowerPoint</Application>
  <PresentationFormat>Bildschirmpräsentation (16:9)</PresentationFormat>
  <Paragraphs>494</Paragraphs>
  <Slides>46</Slides>
  <Notes>29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7" baseType="lpstr">
      <vt:lpstr>Arial Unicode MS</vt:lpstr>
      <vt:lpstr>Arial</vt:lpstr>
      <vt:lpstr>Bosch Office Sans</vt:lpstr>
      <vt:lpstr>Calibri</vt:lpstr>
      <vt:lpstr>Futura</vt:lpstr>
      <vt:lpstr>Poppins</vt:lpstr>
      <vt:lpstr>Söhne</vt:lpstr>
      <vt:lpstr>Symbol</vt:lpstr>
      <vt:lpstr>Master1_UniLeipzig_PPT Vorlage</vt:lpstr>
      <vt:lpstr>Master2_UniLeipzig_PPT Vorlage</vt:lpstr>
      <vt:lpstr>Diagramm</vt:lpstr>
      <vt:lpstr>VSCode Plugin Development  for Automotive App Deployment </vt:lpstr>
      <vt:lpstr>PROJECT OUTLINE:  SETUP, GOALS &amp; OUTCOME</vt:lpstr>
      <vt:lpstr>PROJECT OUTLINE</vt:lpstr>
      <vt:lpstr>PROJECT OUTLINE</vt:lpstr>
      <vt:lpstr>PROJECT OUTLINE</vt:lpstr>
      <vt:lpstr>PROJECT OUTLINE</vt:lpstr>
      <vt:lpstr>PROBLEM SPACE</vt:lpstr>
      <vt:lpstr>SOLUTION SPACE</vt:lpstr>
      <vt:lpstr>OUR DEPLOYMENT PROCESS</vt:lpstr>
      <vt:lpstr>LEDA APP DEPLOYER (LAD)</vt:lpstr>
      <vt:lpstr>LAD IN ACTION</vt:lpstr>
      <vt:lpstr>PROJECT OUTLINE</vt:lpstr>
      <vt:lpstr>ORGANISATION: HOW WE MANAGE THIS PROJECT</vt:lpstr>
      <vt:lpstr>1. ONBOARDING</vt:lpstr>
      <vt:lpstr>1. ONBOARDING</vt:lpstr>
      <vt:lpstr>2. DEVELOPMENT ORGANISATION</vt:lpstr>
      <vt:lpstr>3. INTERACTIONS</vt:lpstr>
      <vt:lpstr>4. SPECIFIC ACTIVITIES</vt:lpstr>
      <vt:lpstr>DEVELOPMENT WORKFLOW, ENVIRONMENT &amp; TYPICAL ISSUES</vt:lpstr>
      <vt:lpstr>PowerPoint-Präsentation</vt:lpstr>
      <vt:lpstr>OUR IDEAL DEVELOPMENT WORKFLOW</vt:lpstr>
      <vt:lpstr>TYPICAL ISSUES</vt:lpstr>
      <vt:lpstr>BIGGEST CHALLENGE, HIGHLIGHT &amp; KEY LEARNINGS</vt:lpstr>
      <vt:lpstr>BIGGEST Challenge: BECOME PROJECT-COMPLIENT</vt:lpstr>
      <vt:lpstr>BIGGEST Challenge: BECOME PROJECT-COMPLIENT</vt:lpstr>
      <vt:lpstr>BIGGEST Challenge: BECOME PROJECT-COMPLIENT</vt:lpstr>
      <vt:lpstr>BIGGEST HIGHLIGHT: WE WILL BE PART OF LEDA</vt:lpstr>
      <vt:lpstr>CONCLUSION: WHAT WE HAVE LEARNED</vt:lpstr>
      <vt:lpstr>Struktur</vt:lpstr>
      <vt:lpstr>Team Bosch.IO thanks you for the attention! – Q&amp;A</vt:lpstr>
      <vt:lpstr>TRENNUNG</vt:lpstr>
      <vt:lpstr>Project Operations &amp; Organisation</vt:lpstr>
      <vt:lpstr>Project Operations &amp; Organisation</vt:lpstr>
      <vt:lpstr>Textformate</vt:lpstr>
      <vt:lpstr>Textformate</vt:lpstr>
      <vt:lpstr>Anwendungsbeispiel</vt:lpstr>
      <vt:lpstr>Farben</vt:lpstr>
      <vt:lpstr>Anwendungs-beispiele</vt:lpstr>
      <vt:lpstr>Noch Eine Zwischenfolie mit Bild</vt:lpstr>
      <vt:lpstr>Zwischenfolie  ohne Bild </vt:lpstr>
      <vt:lpstr>Anwendungsbeispiel</vt:lpstr>
      <vt:lpstr>Anwendungsbeispiel</vt:lpstr>
      <vt:lpstr>PowerPoint-Präsentation</vt:lpstr>
      <vt:lpstr>Anwendungs-beispiel</vt:lpstr>
      <vt:lpstr>Anwendungsbeispiel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 in Arial Bold Kann auch dreizeilig sein muss aber nicht  </dc:title>
  <dc:creator>D´angelico, Leonardo Alexander Valentin</dc:creator>
  <cp:lastModifiedBy>D´angelico, Leonardo Alexander Valentin</cp:lastModifiedBy>
  <cp:revision>163</cp:revision>
  <cp:lastPrinted>2017-09-28T12:33:25Z</cp:lastPrinted>
  <dcterms:created xsi:type="dcterms:W3CDTF">2023-09-19T09:18:08Z</dcterms:created>
  <dcterms:modified xsi:type="dcterms:W3CDTF">2023-09-23T13:28:35Z</dcterms:modified>
</cp:coreProperties>
</file>